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73" r:id="rId3"/>
    <p:sldId id="274" r:id="rId4"/>
    <p:sldId id="304" r:id="rId5"/>
    <p:sldId id="275" r:id="rId6"/>
    <p:sldId id="276" r:id="rId7"/>
    <p:sldId id="277" r:id="rId8"/>
    <p:sldId id="278" r:id="rId9"/>
    <p:sldId id="279" r:id="rId10"/>
    <p:sldId id="281" r:id="rId11"/>
    <p:sldId id="282" r:id="rId12"/>
    <p:sldId id="283" r:id="rId13"/>
    <p:sldId id="326" r:id="rId14"/>
    <p:sldId id="327" r:id="rId15"/>
    <p:sldId id="328" r:id="rId16"/>
    <p:sldId id="330" r:id="rId17"/>
    <p:sldId id="332" r:id="rId18"/>
    <p:sldId id="287" r:id="rId19"/>
    <p:sldId id="285" r:id="rId20"/>
    <p:sldId id="286" r:id="rId21"/>
    <p:sldId id="334" r:id="rId22"/>
    <p:sldId id="335" r:id="rId23"/>
    <p:sldId id="336" r:id="rId24"/>
    <p:sldId id="337" r:id="rId25"/>
    <p:sldId id="292" r:id="rId26"/>
    <p:sldId id="340" r:id="rId27"/>
    <p:sldId id="338" r:id="rId28"/>
    <p:sldId id="339"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000" autoAdjust="0"/>
  </p:normalViewPr>
  <p:slideViewPr>
    <p:cSldViewPr>
      <p:cViewPr varScale="1">
        <p:scale>
          <a:sx n="78" d="100"/>
          <a:sy n="78" d="100"/>
        </p:scale>
        <p:origin x="-1248" y="-90"/>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66FBAE9-019E-43EF-B12A-819E692B1670}" type="datetimeFigureOut">
              <a:rPr lang="en-US"/>
              <a:pPr>
                <a:defRPr/>
              </a:pPr>
              <a:t>15-Oct-12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704CD00-DE6E-4929-8230-6611BB28C56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9EDA6885-9F2C-4152-8BF1-60F201D232A6}" type="datetimeFigureOut">
              <a:rPr lang="en-GB"/>
              <a:pPr>
                <a:defRPr/>
              </a:pPr>
              <a:t>15/10/2012</a:t>
            </a:fld>
            <a:endParaRPr lang="en-GB"/>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8323627F-5BC7-4C7C-AFC3-3BE8D223B57F}"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GB" smtClean="0"/>
          </a:p>
        </p:txBody>
      </p:sp>
      <p:sp>
        <p:nvSpPr>
          <p:cNvPr id="16387" name="Slide Number Placeholder 3"/>
          <p:cNvSpPr>
            <a:spLocks noGrp="1"/>
          </p:cNvSpPr>
          <p:nvPr>
            <p:ph type="sldNum" sz="quarter" idx="5"/>
          </p:nvPr>
        </p:nvSpPr>
        <p:spPr>
          <a:noFill/>
        </p:spPr>
        <p:txBody>
          <a:bodyPr/>
          <a:lstStyle/>
          <a:p>
            <a:fld id="{4BE30940-81B2-4A6D-9D4D-31AD05687C5D}" type="slidenum">
              <a:rPr lang="en-GB" smtClean="0"/>
              <a:pPr/>
              <a:t>1</a:t>
            </a:fld>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p:spPr>
        <p:txBody>
          <a:bodyPr/>
          <a:lstStyle/>
          <a:p>
            <a:pPr>
              <a:lnSpc>
                <a:spcPct val="80000"/>
              </a:lnSpc>
            </a:pPr>
            <a:r>
              <a:rPr lang="en-GB" sz="1000" dirty="0" smtClean="0"/>
              <a:t>Note the assignment </a:t>
            </a:r>
            <a:r>
              <a:rPr lang="en-GB" sz="1000" dirty="0" err="1" smtClean="0"/>
              <a:t>iAge</a:t>
            </a:r>
            <a:r>
              <a:rPr lang="en-GB" sz="1000" dirty="0" smtClean="0"/>
              <a:t> = 3 is NOT saying that </a:t>
            </a:r>
            <a:r>
              <a:rPr lang="en-GB" sz="1000" dirty="0" err="1" smtClean="0"/>
              <a:t>iAge</a:t>
            </a:r>
            <a:r>
              <a:rPr lang="en-GB" sz="1000" dirty="0" smtClean="0"/>
              <a:t> equals 3…. It is setting </a:t>
            </a:r>
            <a:r>
              <a:rPr lang="en-GB" sz="1000" dirty="0" err="1" smtClean="0"/>
              <a:t>iAge</a:t>
            </a:r>
            <a:r>
              <a:rPr lang="en-GB" sz="1000" dirty="0" smtClean="0"/>
              <a:t> to 3.</a:t>
            </a:r>
          </a:p>
          <a:p>
            <a:pPr>
              <a:lnSpc>
                <a:spcPct val="80000"/>
              </a:lnSpc>
            </a:pPr>
            <a:endParaRPr lang="en-GB" sz="1000" dirty="0" smtClean="0"/>
          </a:p>
          <a:p>
            <a:pPr>
              <a:lnSpc>
                <a:spcPct val="80000"/>
              </a:lnSpc>
            </a:pPr>
            <a:r>
              <a:rPr lang="en-GB" sz="1000" dirty="0" smtClean="0"/>
              <a:t>Consider the following ….</a:t>
            </a:r>
          </a:p>
          <a:p>
            <a:pPr>
              <a:lnSpc>
                <a:spcPct val="80000"/>
              </a:lnSpc>
            </a:pPr>
            <a:endParaRPr lang="en-GB" sz="1000" dirty="0" smtClean="0"/>
          </a:p>
          <a:p>
            <a:pPr>
              <a:lnSpc>
                <a:spcPct val="80000"/>
              </a:lnSpc>
            </a:pPr>
            <a:r>
              <a:rPr lang="en-GB" sz="1000" dirty="0" err="1" smtClean="0"/>
              <a:t>iAge</a:t>
            </a:r>
            <a:r>
              <a:rPr lang="en-GB" sz="1000" dirty="0" smtClean="0"/>
              <a:t> = iAge+1;</a:t>
            </a:r>
          </a:p>
          <a:p>
            <a:pPr>
              <a:lnSpc>
                <a:spcPct val="80000"/>
              </a:lnSpc>
            </a:pPr>
            <a:endParaRPr lang="en-GB" sz="1000" dirty="0" smtClean="0"/>
          </a:p>
          <a:p>
            <a:pPr>
              <a:lnSpc>
                <a:spcPct val="80000"/>
              </a:lnSpc>
            </a:pPr>
            <a:r>
              <a:rPr lang="en-GB" sz="1000" dirty="0" smtClean="0"/>
              <a:t>Mathematically  to say 20 = 20+1 is of course nonsense! But it is not nonsense to find out someone’s age and add 1 to this (we do this every time we have a birthday!).</a:t>
            </a:r>
          </a:p>
          <a:p>
            <a:pPr>
              <a:lnSpc>
                <a:spcPct val="80000"/>
              </a:lnSpc>
            </a:pPr>
            <a:r>
              <a:rPr lang="en-GB" sz="1000" dirty="0" smtClean="0"/>
              <a:t> </a:t>
            </a:r>
          </a:p>
          <a:p>
            <a:pPr>
              <a:lnSpc>
                <a:spcPct val="80000"/>
              </a:lnSpc>
            </a:pPr>
            <a:r>
              <a:rPr lang="en-GB" sz="1000" dirty="0" smtClean="0"/>
              <a:t>Given the following instruction…</a:t>
            </a:r>
          </a:p>
          <a:p>
            <a:pPr>
              <a:lnSpc>
                <a:spcPct val="80000"/>
              </a:lnSpc>
            </a:pPr>
            <a:r>
              <a:rPr lang="en-GB" sz="1000" dirty="0" smtClean="0"/>
              <a:t>     </a:t>
            </a:r>
            <a:r>
              <a:rPr lang="en-GB" sz="1000" dirty="0" err="1" smtClean="0"/>
              <a:t>iAge</a:t>
            </a:r>
            <a:r>
              <a:rPr lang="en-GB" sz="1000" dirty="0" smtClean="0"/>
              <a:t> = iAge+1; </a:t>
            </a:r>
          </a:p>
          <a:p>
            <a:pPr>
              <a:lnSpc>
                <a:spcPct val="80000"/>
              </a:lnSpc>
            </a:pPr>
            <a:r>
              <a:rPr lang="en-GB" sz="1000" dirty="0" smtClean="0"/>
              <a:t>the computer will calculate the value on the right hand side of the equation by finding the current value of </a:t>
            </a:r>
            <a:r>
              <a:rPr lang="en-GB" sz="1000" dirty="0" err="1" smtClean="0"/>
              <a:t>iAge</a:t>
            </a:r>
            <a:r>
              <a:rPr lang="en-GB" sz="1000" dirty="0" smtClean="0"/>
              <a:t> and adding 1 to this number. The computer will then assign this new value to the variable on the left (</a:t>
            </a:r>
            <a:r>
              <a:rPr lang="en-GB" sz="1000" dirty="0" err="1" smtClean="0"/>
              <a:t>iAge</a:t>
            </a:r>
            <a:r>
              <a:rPr lang="en-GB" sz="1000" dirty="0" smtClean="0"/>
              <a:t>) </a:t>
            </a:r>
            <a:r>
              <a:rPr lang="en-GB" sz="1000" dirty="0" err="1" smtClean="0"/>
              <a:t>ie</a:t>
            </a:r>
            <a:r>
              <a:rPr lang="en-GB" sz="1000" dirty="0" smtClean="0"/>
              <a:t>. this will update the value stored in the variable </a:t>
            </a:r>
            <a:r>
              <a:rPr lang="en-GB" sz="1000" dirty="0" err="1" smtClean="0"/>
              <a:t>iAge</a:t>
            </a:r>
            <a:r>
              <a:rPr lang="en-GB" sz="1000" dirty="0" smtClean="0"/>
              <a:t>. Thus if </a:t>
            </a:r>
            <a:r>
              <a:rPr lang="en-GB" sz="1000" dirty="0" err="1" smtClean="0"/>
              <a:t>iAge</a:t>
            </a:r>
            <a:r>
              <a:rPr lang="en-GB" sz="1000" dirty="0" smtClean="0"/>
              <a:t> was 25 it would now be 26.</a:t>
            </a:r>
          </a:p>
          <a:p>
            <a:pPr>
              <a:lnSpc>
                <a:spcPct val="80000"/>
              </a:lnSpc>
            </a:pPr>
            <a:endParaRPr lang="en-GB" sz="1000" dirty="0" smtClean="0"/>
          </a:p>
          <a:p>
            <a:pPr>
              <a:lnSpc>
                <a:spcPct val="80000"/>
              </a:lnSpc>
            </a:pPr>
            <a:r>
              <a:rPr lang="en-GB" sz="1000" dirty="0" smtClean="0"/>
              <a:t>Incrementing a variable (</a:t>
            </a:r>
            <a:r>
              <a:rPr lang="en-GB" sz="1000" dirty="0" err="1" smtClean="0"/>
              <a:t>ie</a:t>
            </a:r>
            <a:r>
              <a:rPr lang="en-GB" sz="1000" dirty="0" smtClean="0"/>
              <a:t>. adding 1) is something we need to do so often that a short form has been developed for this. We can replace this entire line with</a:t>
            </a:r>
          </a:p>
          <a:p>
            <a:pPr>
              <a:lnSpc>
                <a:spcPct val="80000"/>
              </a:lnSpc>
            </a:pPr>
            <a:r>
              <a:rPr lang="en-GB" sz="1000" dirty="0" smtClean="0"/>
              <a:t>   </a:t>
            </a:r>
            <a:r>
              <a:rPr lang="en-GB" sz="1000" dirty="0" err="1" smtClean="0"/>
              <a:t>iAge</a:t>
            </a:r>
            <a:r>
              <a:rPr lang="en-GB" sz="1000" dirty="0" smtClean="0"/>
              <a:t>++;</a:t>
            </a:r>
          </a:p>
          <a:p>
            <a:pPr>
              <a:lnSpc>
                <a:spcPct val="80000"/>
              </a:lnSpc>
            </a:pPr>
            <a:endParaRPr lang="en-GB" sz="1000" dirty="0" smtClean="0"/>
          </a:p>
          <a:p>
            <a:pPr>
              <a:lnSpc>
                <a:spcPct val="80000"/>
              </a:lnSpc>
            </a:pPr>
            <a:r>
              <a:rPr lang="en-GB" sz="1000" dirty="0" smtClean="0"/>
              <a:t>The ++ operator (called the increment operator) adds 1 to a variable.</a:t>
            </a:r>
          </a:p>
          <a:p>
            <a:pPr>
              <a:lnSpc>
                <a:spcPct val="80000"/>
              </a:lnSpc>
            </a:pPr>
            <a:endParaRPr lang="en-GB" sz="1000" dirty="0" smtClean="0"/>
          </a:p>
          <a:p>
            <a:pPr>
              <a:lnSpc>
                <a:spcPct val="80000"/>
              </a:lnSpc>
            </a:pPr>
            <a:r>
              <a:rPr lang="en-GB" sz="1000" dirty="0" smtClean="0"/>
              <a:t>What do you think -- does? </a:t>
            </a:r>
          </a:p>
          <a:p>
            <a:pPr>
              <a:lnSpc>
                <a:spcPct val="80000"/>
              </a:lnSpc>
            </a:pPr>
            <a:endParaRPr lang="en-GB" sz="1000" dirty="0" smtClean="0"/>
          </a:p>
          <a:p>
            <a:pPr>
              <a:lnSpc>
                <a:spcPct val="80000"/>
              </a:lnSpc>
            </a:pPr>
            <a:r>
              <a:rPr lang="en-GB" sz="1000" dirty="0" smtClean="0"/>
              <a:t>+ can also be used to add two strings together to make one longer piece of text.</a:t>
            </a:r>
          </a:p>
          <a:p>
            <a:pPr>
              <a:lnSpc>
                <a:spcPct val="80000"/>
              </a:lnSpc>
            </a:pPr>
            <a:endParaRPr lang="en-GB" sz="1000" dirty="0" smtClean="0"/>
          </a:p>
        </p:txBody>
      </p:sp>
      <p:sp>
        <p:nvSpPr>
          <p:cNvPr id="39939" name="Slide Number Placeholder 3"/>
          <p:cNvSpPr>
            <a:spLocks noGrp="1"/>
          </p:cNvSpPr>
          <p:nvPr>
            <p:ph type="sldNum" sz="quarter" idx="5"/>
          </p:nvPr>
        </p:nvSpPr>
        <p:spPr>
          <a:noFill/>
        </p:spPr>
        <p:txBody>
          <a:bodyPr/>
          <a:lstStyle/>
          <a:p>
            <a:fld id="{D3295C2C-F95B-4D42-ADE4-6B6962E6FEBC}" type="slidenum">
              <a:rPr lang="en-GB" smtClean="0"/>
              <a:pPr/>
              <a:t>11</a:t>
            </a:fld>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r>
              <a:rPr lang="en-GB" sz="1000" b="1" smtClean="0">
                <a:latin typeface="Courier New" pitchFamily="49" charset="0"/>
              </a:rPr>
              <a:t>sName = Console.ReadLine();</a:t>
            </a:r>
          </a:p>
          <a:p>
            <a:endParaRPr lang="en-GB" sz="1000" b="1" smtClean="0">
              <a:latin typeface="Courier New" pitchFamily="49" charset="0"/>
            </a:endParaRPr>
          </a:p>
          <a:p>
            <a:r>
              <a:rPr lang="en-GB" sz="1000" smtClean="0">
                <a:latin typeface="Courier New" pitchFamily="49" charset="0"/>
              </a:rPr>
              <a:t>In this case a value is obtained, not by performing a calculation, but by getting a value that a user will type in. This is then assigned to the variable.</a:t>
            </a:r>
          </a:p>
          <a:p>
            <a:endParaRPr lang="en-GB" sz="1000" smtClean="0">
              <a:latin typeface="Courier New" pitchFamily="49" charset="0"/>
            </a:endParaRPr>
          </a:p>
          <a:p>
            <a:r>
              <a:rPr lang="en-GB" sz="1000" smtClean="0">
                <a:latin typeface="Courier New" pitchFamily="49" charset="0"/>
              </a:rPr>
              <a:t>Note this will be read in as a piece of text…. we can turn this into a numeric value if required. </a:t>
            </a:r>
          </a:p>
        </p:txBody>
      </p:sp>
      <p:sp>
        <p:nvSpPr>
          <p:cNvPr id="41987" name="Slide Number Placeholder 3"/>
          <p:cNvSpPr>
            <a:spLocks noGrp="1"/>
          </p:cNvSpPr>
          <p:nvPr>
            <p:ph type="sldNum" sz="quarter" idx="5"/>
          </p:nvPr>
        </p:nvSpPr>
        <p:spPr>
          <a:noFill/>
        </p:spPr>
        <p:txBody>
          <a:bodyPr/>
          <a:lstStyle/>
          <a:p>
            <a:fld id="{5D1B77BD-5FE0-41D7-9247-889FEA3A4A04}" type="slidenum">
              <a:rPr lang="en-GB" smtClean="0"/>
              <a:pPr/>
              <a:t>12</a:t>
            </a:fld>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p:spPr>
        <p:txBody>
          <a:bodyPr/>
          <a:lstStyle/>
          <a:p>
            <a:endParaRPr lang="en-GB" smtClean="0"/>
          </a:p>
        </p:txBody>
      </p:sp>
      <p:sp>
        <p:nvSpPr>
          <p:cNvPr id="58371" name="Slide Number Placeholder 3"/>
          <p:cNvSpPr>
            <a:spLocks noGrp="1"/>
          </p:cNvSpPr>
          <p:nvPr>
            <p:ph type="sldNum" sz="quarter" idx="5"/>
          </p:nvPr>
        </p:nvSpPr>
        <p:spPr>
          <a:noFill/>
        </p:spPr>
        <p:txBody>
          <a:bodyPr/>
          <a:lstStyle/>
          <a:p>
            <a:fld id="{D5209036-4579-491F-973C-67DC590F24B7}" type="slidenum">
              <a:rPr lang="en-GB" smtClean="0"/>
              <a:pPr/>
              <a:t>18</a:t>
            </a:fld>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a:ln/>
        </p:spPr>
      </p:sp>
      <p:sp>
        <p:nvSpPr>
          <p:cNvPr id="54274" name="Notes Placeholder 2"/>
          <p:cNvSpPr>
            <a:spLocks noGrp="1"/>
          </p:cNvSpPr>
          <p:nvPr>
            <p:ph type="body" idx="1"/>
          </p:nvPr>
        </p:nvSpPr>
        <p:spPr>
          <a:noFill/>
          <a:ln/>
        </p:spPr>
        <p:txBody>
          <a:bodyPr/>
          <a:lstStyle/>
          <a:p>
            <a:endParaRPr lang="en-GB" smtClean="0"/>
          </a:p>
        </p:txBody>
      </p:sp>
      <p:sp>
        <p:nvSpPr>
          <p:cNvPr id="54275" name="Slide Number Placeholder 3"/>
          <p:cNvSpPr>
            <a:spLocks noGrp="1"/>
          </p:cNvSpPr>
          <p:nvPr>
            <p:ph type="sldNum" sz="quarter" idx="5"/>
          </p:nvPr>
        </p:nvSpPr>
        <p:spPr>
          <a:noFill/>
        </p:spPr>
        <p:txBody>
          <a:bodyPr/>
          <a:lstStyle/>
          <a:p>
            <a:fld id="{55295FDB-295E-41A0-9F96-B34C1CF68E29}" type="slidenum">
              <a:rPr lang="en-GB" smtClean="0"/>
              <a:pPr/>
              <a:t>19</a:t>
            </a:fld>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a:ln/>
        </p:spPr>
      </p:sp>
      <p:sp>
        <p:nvSpPr>
          <p:cNvPr id="56322" name="Notes Placeholder 2"/>
          <p:cNvSpPr>
            <a:spLocks noGrp="1"/>
          </p:cNvSpPr>
          <p:nvPr>
            <p:ph type="body" idx="1"/>
          </p:nvPr>
        </p:nvSpPr>
        <p:spPr>
          <a:noFill/>
          <a:ln/>
        </p:spPr>
        <p:txBody>
          <a:bodyPr/>
          <a:lstStyle/>
          <a:p>
            <a:r>
              <a:rPr lang="en-GB" dirty="0" smtClean="0"/>
              <a:t>Why do we need to use constants?</a:t>
            </a:r>
          </a:p>
          <a:p>
            <a:endParaRPr lang="en-GB" dirty="0" smtClean="0"/>
          </a:p>
          <a:p>
            <a:r>
              <a:rPr lang="en-GB" dirty="0" smtClean="0"/>
              <a:t>Imagine we are calculating the VAT (on a range of products) ….</a:t>
            </a:r>
          </a:p>
          <a:p>
            <a:endParaRPr lang="en-GB" dirty="0" smtClean="0"/>
          </a:p>
          <a:p>
            <a:r>
              <a:rPr lang="en-GB" dirty="0" smtClean="0"/>
              <a:t>      </a:t>
            </a:r>
            <a:r>
              <a:rPr lang="en-GB" dirty="0" err="1" smtClean="0"/>
              <a:t>dTotalCost</a:t>
            </a:r>
            <a:r>
              <a:rPr lang="en-GB" dirty="0" smtClean="0"/>
              <a:t>= </a:t>
            </a:r>
            <a:r>
              <a:rPr lang="en-GB" dirty="0" err="1" smtClean="0"/>
              <a:t>dCost</a:t>
            </a:r>
            <a:r>
              <a:rPr lang="en-GB" dirty="0" smtClean="0"/>
              <a:t> + (</a:t>
            </a:r>
            <a:r>
              <a:rPr lang="en-GB" dirty="0" err="1" smtClean="0"/>
              <a:t>dCost</a:t>
            </a:r>
            <a:r>
              <a:rPr lang="en-GB" dirty="0" smtClean="0"/>
              <a:t>*0.175);</a:t>
            </a:r>
          </a:p>
          <a:p>
            <a:endParaRPr lang="en-GB" dirty="0" smtClean="0"/>
          </a:p>
          <a:p>
            <a:r>
              <a:rPr lang="en-GB" dirty="0" smtClean="0"/>
              <a:t>We could use the number 0.175 directly in our program… or we could use a constant. If we use the number directly we would need may need to change our code in may places if the VAT rate changes. If however we use a constant then we need only update this constant in one place and this new value will be used throughout our program…. Again we expect professional programmers to make use of constants as it makes our programs easier to change and also reduces the chance of an error when changes are required.</a:t>
            </a:r>
          </a:p>
          <a:p>
            <a:endParaRPr lang="en-GB" dirty="0" smtClean="0"/>
          </a:p>
          <a:p>
            <a:r>
              <a:rPr lang="en-GB" smtClean="0"/>
              <a:t>Imagine </a:t>
            </a:r>
            <a:r>
              <a:rPr lang="en-GB" dirty="0" smtClean="0"/>
              <a:t>what would happen </a:t>
            </a:r>
            <a:r>
              <a:rPr lang="en-GB" smtClean="0"/>
              <a:t>if we used </a:t>
            </a:r>
            <a:r>
              <a:rPr lang="en-GB" dirty="0" smtClean="0"/>
              <a:t>the VAT rate in 10 different places throughout our program but only updated 9 of these when the rate changed!</a:t>
            </a:r>
          </a:p>
        </p:txBody>
      </p:sp>
      <p:sp>
        <p:nvSpPr>
          <p:cNvPr id="56323" name="Slide Number Placeholder 3"/>
          <p:cNvSpPr>
            <a:spLocks noGrp="1"/>
          </p:cNvSpPr>
          <p:nvPr>
            <p:ph type="sldNum" sz="quarter" idx="5"/>
          </p:nvPr>
        </p:nvSpPr>
        <p:spPr>
          <a:noFill/>
        </p:spPr>
        <p:txBody>
          <a:bodyPr/>
          <a:lstStyle/>
          <a:p>
            <a:fld id="{24365BFD-2F65-43C7-A6D7-308C67934562}" type="slidenum">
              <a:rPr lang="en-GB" smtClean="0"/>
              <a:pPr/>
              <a:t>20</a:t>
            </a:fld>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p:spPr>
        <p:txBody>
          <a:bodyPr/>
          <a:lstStyle/>
          <a:p>
            <a:endParaRPr lang="en-GB" smtClean="0"/>
          </a:p>
        </p:txBody>
      </p:sp>
      <p:sp>
        <p:nvSpPr>
          <p:cNvPr id="58371" name="Slide Number Placeholder 3"/>
          <p:cNvSpPr>
            <a:spLocks noGrp="1"/>
          </p:cNvSpPr>
          <p:nvPr>
            <p:ph type="sldNum" sz="quarter" idx="5"/>
          </p:nvPr>
        </p:nvSpPr>
        <p:spPr>
          <a:noFill/>
        </p:spPr>
        <p:txBody>
          <a:bodyPr/>
          <a:lstStyle/>
          <a:p>
            <a:fld id="{D5209036-4579-491F-973C-67DC590F24B7}" type="slidenum">
              <a:rPr lang="en-GB" smtClean="0"/>
              <a:pPr/>
              <a:t>22</a:t>
            </a:fld>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p:spPr>
        <p:txBody>
          <a:bodyPr/>
          <a:lstStyle/>
          <a:p>
            <a:endParaRPr lang="en-GB" smtClean="0"/>
          </a:p>
        </p:txBody>
      </p:sp>
      <p:sp>
        <p:nvSpPr>
          <p:cNvPr id="58371" name="Slide Number Placeholder 3"/>
          <p:cNvSpPr>
            <a:spLocks noGrp="1"/>
          </p:cNvSpPr>
          <p:nvPr>
            <p:ph type="sldNum" sz="quarter" idx="5"/>
          </p:nvPr>
        </p:nvSpPr>
        <p:spPr>
          <a:noFill/>
        </p:spPr>
        <p:txBody>
          <a:bodyPr/>
          <a:lstStyle/>
          <a:p>
            <a:fld id="{D5209036-4579-491F-973C-67DC590F24B7}" type="slidenum">
              <a:rPr lang="en-GB" smtClean="0"/>
              <a:pPr/>
              <a:t>24</a:t>
            </a:fld>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p:spPr>
        <p:txBody>
          <a:bodyPr/>
          <a:lstStyle/>
          <a:p>
            <a:pPr marL="228600" indent="-228600" eaLnBrk="1" hangingPunct="1"/>
            <a:r>
              <a:rPr lang="en-GB" smtClean="0"/>
              <a:t>As well as learning how to declare variables and perform calculations we have learnt that professional programmers….</a:t>
            </a:r>
          </a:p>
          <a:p>
            <a:pPr marL="228600" indent="-228600" eaLnBrk="1" hangingPunct="1">
              <a:buFontTx/>
              <a:buAutoNum type="arabicParenR"/>
            </a:pPr>
            <a:r>
              <a:rPr lang="en-GB" smtClean="0"/>
              <a:t> make use of comments,</a:t>
            </a:r>
          </a:p>
          <a:p>
            <a:pPr marL="228600" indent="-228600" eaLnBrk="1" hangingPunct="1">
              <a:buFontTx/>
              <a:buAutoNum type="arabicParenR"/>
            </a:pPr>
            <a:r>
              <a:rPr lang="en-GB" smtClean="0"/>
              <a:t> layout their code neatly,</a:t>
            </a:r>
          </a:p>
          <a:p>
            <a:pPr marL="228600" indent="-228600" eaLnBrk="1" hangingPunct="1">
              <a:buFontTx/>
              <a:buAutoNum type="arabicParenR"/>
            </a:pPr>
            <a:r>
              <a:rPr lang="en-GB" smtClean="0"/>
              <a:t> give variables names that are easy to understand </a:t>
            </a:r>
          </a:p>
          <a:p>
            <a:pPr marL="228600" indent="-228600" eaLnBrk="1" hangingPunct="1">
              <a:buFontTx/>
              <a:buAutoNum type="arabicParenR"/>
            </a:pPr>
            <a:r>
              <a:rPr lang="en-GB" smtClean="0"/>
              <a:t> make appropriate use of constants</a:t>
            </a:r>
          </a:p>
          <a:p>
            <a:pPr marL="228600" indent="-228600" eaLnBrk="1" hangingPunct="1">
              <a:buFontTx/>
              <a:buAutoNum type="arabicParenR"/>
            </a:pPr>
            <a:endParaRPr lang="en-GB" smtClean="0"/>
          </a:p>
          <a:p>
            <a:pPr marL="228600" indent="-228600" eaLnBrk="1" hangingPunct="1"/>
            <a:r>
              <a:rPr lang="en-GB" smtClean="0"/>
              <a:t>We will expect you to adhere to these same principles when you develop your programs.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r>
              <a:rPr lang="en-GB" smtClean="0"/>
              <a:t>Professional programmers add comments to the programs they write because they know that other programmers will be employed to update their programs (over a period of years) to meet the changing needs of the organisation that required the software.</a:t>
            </a:r>
          </a:p>
          <a:p>
            <a:endParaRPr lang="en-GB" smtClean="0"/>
          </a:p>
          <a:p>
            <a:r>
              <a:rPr lang="en-GB" smtClean="0"/>
              <a:t>Programs are often used for many years before finally becoming obsolete …. If we can make the process of updating programs easier then we save time and money. Many aspects of object oriented programming help with this but adding comments is an important first step.</a:t>
            </a:r>
          </a:p>
          <a:p>
            <a:endParaRPr lang="en-GB" smtClean="0"/>
          </a:p>
          <a:p>
            <a:r>
              <a:rPr lang="en-GB" smtClean="0"/>
              <a:t>As you develop your skills you will learn the importance of professionalism. As part of this you will be expected to adhere to layout and commenting standards.</a:t>
            </a:r>
          </a:p>
        </p:txBody>
      </p:sp>
      <p:sp>
        <p:nvSpPr>
          <p:cNvPr id="20483" name="Slide Number Placeholder 3"/>
          <p:cNvSpPr>
            <a:spLocks noGrp="1"/>
          </p:cNvSpPr>
          <p:nvPr>
            <p:ph type="sldNum" sz="quarter" idx="5"/>
          </p:nvPr>
        </p:nvSpPr>
        <p:spPr>
          <a:noFill/>
        </p:spPr>
        <p:txBody>
          <a:bodyPr/>
          <a:lstStyle/>
          <a:p>
            <a:fld id="{8666F123-08D6-4F57-956F-AB9CBD65AFB3}" type="slidenum">
              <a:rPr lang="en-GB" smtClean="0"/>
              <a:pPr/>
              <a:t>3</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endParaRPr lang="en-GB" smtClean="0"/>
          </a:p>
        </p:txBody>
      </p:sp>
      <p:sp>
        <p:nvSpPr>
          <p:cNvPr id="24579" name="Slide Number Placeholder 3"/>
          <p:cNvSpPr>
            <a:spLocks noGrp="1"/>
          </p:cNvSpPr>
          <p:nvPr>
            <p:ph type="sldNum" sz="quarter" idx="5"/>
          </p:nvPr>
        </p:nvSpPr>
        <p:spPr>
          <a:noFill/>
        </p:spPr>
        <p:txBody>
          <a:bodyPr/>
          <a:lstStyle/>
          <a:p>
            <a:fld id="{E2BAC9D6-68D5-448B-A1B9-D19A2D78A3E2}" type="slidenum">
              <a:rPr lang="en-GB" smtClean="0"/>
              <a:pPr/>
              <a:t>5</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r>
              <a:rPr lang="en-GB" dirty="0" smtClean="0"/>
              <a:t>It is important that we store data correctly as this will affect what we can do with the data.</a:t>
            </a:r>
          </a:p>
          <a:p>
            <a:endParaRPr lang="en-GB" dirty="0" smtClean="0"/>
          </a:p>
          <a:p>
            <a:r>
              <a:rPr lang="en-GB" dirty="0" smtClean="0"/>
              <a:t>How would we store a telephone number (as text or as an integer)?</a:t>
            </a:r>
          </a:p>
          <a:p>
            <a:endParaRPr lang="en-GB" dirty="0" smtClean="0"/>
          </a:p>
          <a:p>
            <a:r>
              <a:rPr lang="en-GB" dirty="0" smtClean="0"/>
              <a:t>We use numerical variables when we want to perform a calculation… we don’t need to do this with a telephone number (adding two telephone numbers together is a meaningless activity), Furthermore the number 019 is the same as the number 19 thus if we store a telephone number as an integer, e.g. 01915152000 – the University switchboard, the leading digit 0 would be lost. Therefore we would store a telephone number as a piece of text i.e. as a String.</a:t>
            </a:r>
          </a:p>
          <a:p>
            <a:endParaRPr lang="en-GB" dirty="0" smtClean="0"/>
          </a:p>
          <a:p>
            <a:r>
              <a:rPr lang="en-GB" dirty="0" smtClean="0"/>
              <a:t>An age we would store as an integer because on your next birthday you will be one year older (so we would want to increment this number).</a:t>
            </a:r>
          </a:p>
          <a:p>
            <a:endParaRPr lang="en-GB" dirty="0" smtClean="0"/>
          </a:p>
          <a:p>
            <a:r>
              <a:rPr lang="en-GB" dirty="0" smtClean="0"/>
              <a:t>We may want to store a bank balance as a double value thus we can add the balance of two bank accounts together to find our total savings (or more likely with current student finances the way they are… our total debt). </a:t>
            </a:r>
          </a:p>
          <a:p>
            <a:r>
              <a:rPr lang="en-GB" dirty="0" smtClean="0"/>
              <a:t> </a:t>
            </a:r>
          </a:p>
        </p:txBody>
      </p:sp>
      <p:sp>
        <p:nvSpPr>
          <p:cNvPr id="26627" name="Slide Number Placeholder 3"/>
          <p:cNvSpPr>
            <a:spLocks noGrp="1"/>
          </p:cNvSpPr>
          <p:nvPr>
            <p:ph type="sldNum" sz="quarter" idx="5"/>
          </p:nvPr>
        </p:nvSpPr>
        <p:spPr>
          <a:noFill/>
        </p:spPr>
        <p:txBody>
          <a:bodyPr/>
          <a:lstStyle/>
          <a:p>
            <a:fld id="{1E495B3C-19FA-425E-AA8B-F0EDE3036AFE}" type="slidenum">
              <a:rPr lang="en-GB" smtClean="0"/>
              <a:pPr/>
              <a:t>6</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r>
              <a:rPr lang="en-GB" smtClean="0"/>
              <a:t>What data do you think  the following variables are being used to store?</a:t>
            </a:r>
          </a:p>
          <a:p>
            <a:endParaRPr lang="en-GB" smtClean="0"/>
          </a:p>
          <a:p>
            <a:r>
              <a:rPr lang="en-GB" smtClean="0"/>
              <a:t>iStudentsAge</a:t>
            </a:r>
          </a:p>
          <a:p>
            <a:r>
              <a:rPr lang="en-GB" smtClean="0"/>
              <a:t>sStudentsName</a:t>
            </a:r>
          </a:p>
          <a:p>
            <a:r>
              <a:rPr lang="en-GB" smtClean="0"/>
              <a:t>sStudentsRegistrationNumber</a:t>
            </a:r>
          </a:p>
          <a:p>
            <a:r>
              <a:rPr lang="en-GB" smtClean="0"/>
              <a:t>sTutorsName</a:t>
            </a:r>
          </a:p>
          <a:p>
            <a:r>
              <a:rPr lang="en-GB" smtClean="0"/>
              <a:t>dStudentLoan</a:t>
            </a:r>
          </a:p>
          <a:p>
            <a:endParaRPr lang="en-GB" smtClean="0"/>
          </a:p>
          <a:p>
            <a:r>
              <a:rPr lang="en-GB" smtClean="0"/>
              <a:t>…. of course its obvious! </a:t>
            </a:r>
          </a:p>
          <a:p>
            <a:endParaRPr lang="en-GB" smtClean="0"/>
          </a:p>
          <a:p>
            <a:r>
              <a:rPr lang="en-GB" smtClean="0"/>
              <a:t>Using sensible variable names helps us to make programs understandable and is as important as adding good comments. </a:t>
            </a:r>
          </a:p>
          <a:p>
            <a:endParaRPr lang="en-GB" smtClean="0"/>
          </a:p>
          <a:p>
            <a:r>
              <a:rPr lang="en-GB" smtClean="0"/>
              <a:t>Note to make the names easier to read the first letter of each word is capitalised and the first letter (in lowercase) gives us a clue as to the type of data stored.</a:t>
            </a:r>
          </a:p>
          <a:p>
            <a:endParaRPr lang="en-GB" smtClean="0"/>
          </a:p>
        </p:txBody>
      </p:sp>
      <p:sp>
        <p:nvSpPr>
          <p:cNvPr id="28675" name="Slide Number Placeholder 3"/>
          <p:cNvSpPr>
            <a:spLocks noGrp="1"/>
          </p:cNvSpPr>
          <p:nvPr>
            <p:ph type="sldNum" sz="quarter" idx="5"/>
          </p:nvPr>
        </p:nvSpPr>
        <p:spPr>
          <a:noFill/>
        </p:spPr>
        <p:txBody>
          <a:bodyPr/>
          <a:lstStyle/>
          <a:p>
            <a:fld id="{0777F423-CC0E-488A-8171-225070666A33}" type="slidenum">
              <a:rPr lang="en-GB" smtClean="0"/>
              <a:pPr/>
              <a:t>7</a:t>
            </a:fld>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nvPr>
        </p:nvSpPr>
        <p:spPr>
          <a:noFill/>
          <a:ln/>
        </p:spPr>
        <p:txBody>
          <a:bodyPr/>
          <a:lstStyle/>
          <a:p>
            <a:endParaRPr lang="en-GB" smtClean="0"/>
          </a:p>
        </p:txBody>
      </p:sp>
      <p:sp>
        <p:nvSpPr>
          <p:cNvPr id="31747" name="Slide Number Placeholder 3"/>
          <p:cNvSpPr>
            <a:spLocks noGrp="1"/>
          </p:cNvSpPr>
          <p:nvPr>
            <p:ph type="sldNum" sz="quarter" idx="5"/>
          </p:nvPr>
        </p:nvSpPr>
        <p:spPr>
          <a:noFill/>
        </p:spPr>
        <p:txBody>
          <a:bodyPr/>
          <a:lstStyle/>
          <a:p>
            <a:fld id="{9D03A0D9-8388-4DED-A72F-8C9DDF9B1EAC}" type="slidenum">
              <a:rPr lang="en-GB" smtClean="0"/>
              <a:pPr/>
              <a:t>8</a:t>
            </a:fld>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p:spPr>
        <p:txBody>
          <a:bodyPr/>
          <a:lstStyle/>
          <a:p>
            <a:r>
              <a:rPr lang="en-GB" smtClean="0"/>
              <a:t>A variable is called a ‘variable’ because the data it holds can change.</a:t>
            </a:r>
          </a:p>
          <a:p>
            <a:endParaRPr lang="en-GB" smtClean="0"/>
          </a:p>
          <a:p>
            <a:r>
              <a:rPr lang="en-GB" smtClean="0"/>
              <a:t>A variable is like a box (a block of computer memory) that is storing some information.</a:t>
            </a:r>
          </a:p>
        </p:txBody>
      </p:sp>
      <p:sp>
        <p:nvSpPr>
          <p:cNvPr id="33795" name="Slide Number Placeholder 3"/>
          <p:cNvSpPr>
            <a:spLocks noGrp="1"/>
          </p:cNvSpPr>
          <p:nvPr>
            <p:ph type="sldNum" sz="quarter" idx="5"/>
          </p:nvPr>
        </p:nvSpPr>
        <p:spPr>
          <a:noFill/>
        </p:spPr>
        <p:txBody>
          <a:bodyPr/>
          <a:lstStyle/>
          <a:p>
            <a:fld id="{479E37D3-2314-4267-A443-CD36BE195600}" type="slidenum">
              <a:rPr lang="en-GB" smtClean="0"/>
              <a:pPr/>
              <a:t>9</a:t>
            </a:fld>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a:ln/>
        </p:spPr>
        <p:txBody>
          <a:bodyPr/>
          <a:lstStyle/>
          <a:p>
            <a:r>
              <a:rPr lang="en-GB" smtClean="0"/>
              <a:t>= is an assignment operator. ie. it calculates a value and assigns this to a variable</a:t>
            </a:r>
          </a:p>
          <a:p>
            <a:endParaRPr lang="en-GB" smtClean="0"/>
          </a:p>
          <a:p>
            <a:r>
              <a:rPr lang="en-GB" smtClean="0"/>
              <a:t>Thus the following line will perform a calculation doing the part in () first and assign the result to the variable dCalc.</a:t>
            </a:r>
          </a:p>
          <a:p>
            <a:endParaRPr lang="en-GB" smtClean="0"/>
          </a:p>
          <a:p>
            <a:r>
              <a:rPr lang="en-GB" smtClean="0"/>
              <a:t>dCalc = 25.1 + (33 * 25.9);</a:t>
            </a:r>
          </a:p>
          <a:p>
            <a:endParaRPr lang="en-GB" smtClean="0"/>
          </a:p>
          <a:p>
            <a:r>
              <a:rPr lang="en-GB" smtClean="0"/>
              <a:t>Thus dCalc will have the value 879.8 (assuming I have pushed the buttons on my calculator correctly) until the value is changed by another instruction.</a:t>
            </a:r>
          </a:p>
          <a:p>
            <a:endParaRPr lang="en-GB" smtClean="0"/>
          </a:p>
          <a:p>
            <a:r>
              <a:rPr lang="en-GB" smtClean="0"/>
              <a:t>A variable can only hold one value thus the following instruction will replace the value in dCalc with the number 25 and the first value will be lost.</a:t>
            </a:r>
          </a:p>
          <a:p>
            <a:r>
              <a:rPr lang="en-GB" smtClean="0"/>
              <a:t>     dCalc = 5*5;</a:t>
            </a:r>
          </a:p>
          <a:p>
            <a:endParaRPr lang="en-GB" smtClean="0"/>
          </a:p>
          <a:p>
            <a:endParaRPr lang="en-GB" smtClean="0"/>
          </a:p>
        </p:txBody>
      </p:sp>
      <p:sp>
        <p:nvSpPr>
          <p:cNvPr id="37891" name="Slide Number Placeholder 3"/>
          <p:cNvSpPr>
            <a:spLocks noGrp="1"/>
          </p:cNvSpPr>
          <p:nvPr>
            <p:ph type="sldNum" sz="quarter" idx="5"/>
          </p:nvPr>
        </p:nvSpPr>
        <p:spPr>
          <a:noFill/>
        </p:spPr>
        <p:txBody>
          <a:bodyPr/>
          <a:lstStyle/>
          <a:p>
            <a:fld id="{FC73D242-0EEE-4A6B-8B67-72F989504FF4}" type="slidenum">
              <a:rPr lang="en-GB" smtClean="0"/>
              <a:pPr/>
              <a:t>10</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64857A0-389A-4BAE-AC77-4177366ED0BC}" type="datetime1">
              <a:rPr lang="en-US"/>
              <a:pPr>
                <a:defRPr/>
              </a:pPr>
              <a:t>15-Oct-12</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3FA6D895-88DE-4D7A-8506-2AAB1549B22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547938-C110-434F-AB60-F4C2143DF1F1}" type="datetime1">
              <a:rPr lang="en-US"/>
              <a:pPr>
                <a:defRPr/>
              </a:pPr>
              <a:t>15-Oct-12</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F0C3D8DC-6DBB-4580-9AFB-5F91616BBC9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EA0401-EC98-44A7-8358-F87F63556C67}" type="datetime1">
              <a:rPr lang="en-US"/>
              <a:pPr>
                <a:defRPr/>
              </a:pPr>
              <a:t>15-Oct-12</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FD13BCCF-7A72-494B-B5CC-F827C895A7B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321E353-820A-4419-9F13-B81B007E2D2A}" type="datetime1">
              <a:rPr lang="en-US"/>
              <a:pPr>
                <a:defRPr/>
              </a:pPr>
              <a:t>15-Oct-12</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1C0D1D00-D990-45F0-AF47-53AA2614D98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C23915B-99EF-4653-9977-DDD24355EAB8}" type="datetime1">
              <a:rPr lang="en-US"/>
              <a:pPr>
                <a:defRPr/>
              </a:pPr>
              <a:t>15-Oct-12</a:t>
            </a:fld>
            <a:endParaRPr lang="en-US"/>
          </a:p>
        </p:txBody>
      </p:sp>
      <p:sp>
        <p:nvSpPr>
          <p:cNvPr id="5"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p:txBody>
          <a:bodyPr/>
          <a:lstStyle>
            <a:lvl1pPr>
              <a:defRPr/>
            </a:lvl1pPr>
          </a:lstStyle>
          <a:p>
            <a:pPr>
              <a:defRPr/>
            </a:pPr>
            <a:fld id="{19B984A5-D615-47F8-B6FA-3EB25234CFD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2708A5C-0377-484F-843A-BBF5EDAF64CD}" type="datetime1">
              <a:rPr lang="en-US"/>
              <a:pPr>
                <a:defRPr/>
              </a:pPr>
              <a:t>15-Oct-12</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51212A0A-6E0E-4883-8C62-A9D8D95AB9F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3E1D9EE-9FC8-4CC8-823B-B721CCD0D04E}" type="datetime1">
              <a:rPr lang="en-US"/>
              <a:pPr>
                <a:defRPr/>
              </a:pPr>
              <a:t>15-Oct-12</a:t>
            </a:fld>
            <a:endParaRPr lang="en-US"/>
          </a:p>
        </p:txBody>
      </p:sp>
      <p:sp>
        <p:nvSpPr>
          <p:cNvPr id="8"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9" name="Slide Number Placeholder 5"/>
          <p:cNvSpPr>
            <a:spLocks noGrp="1"/>
          </p:cNvSpPr>
          <p:nvPr>
            <p:ph type="sldNum" sz="quarter" idx="12"/>
          </p:nvPr>
        </p:nvSpPr>
        <p:spPr/>
        <p:txBody>
          <a:bodyPr/>
          <a:lstStyle>
            <a:lvl1pPr>
              <a:defRPr/>
            </a:lvl1pPr>
          </a:lstStyle>
          <a:p>
            <a:pPr>
              <a:defRPr/>
            </a:pPr>
            <a:fld id="{E7D23AC3-A1C9-46EA-BB2E-163A6B90E1C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C83A056-3AE6-4DED-B7CF-489490E515BF}" type="datetime1">
              <a:rPr lang="en-US"/>
              <a:pPr>
                <a:defRPr/>
              </a:pPr>
              <a:t>15-Oct-12</a:t>
            </a:fld>
            <a:endParaRPr lang="en-US"/>
          </a:p>
        </p:txBody>
      </p:sp>
      <p:sp>
        <p:nvSpPr>
          <p:cNvPr id="4"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5" name="Slide Number Placeholder 5"/>
          <p:cNvSpPr>
            <a:spLocks noGrp="1"/>
          </p:cNvSpPr>
          <p:nvPr>
            <p:ph type="sldNum" sz="quarter" idx="12"/>
          </p:nvPr>
        </p:nvSpPr>
        <p:spPr/>
        <p:txBody>
          <a:bodyPr/>
          <a:lstStyle>
            <a:lvl1pPr>
              <a:defRPr/>
            </a:lvl1pPr>
          </a:lstStyle>
          <a:p>
            <a:pPr>
              <a:defRPr/>
            </a:pPr>
            <a:fld id="{5D4229B2-E6FD-4848-A1DF-75A8ED73D95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30419D4-E7C7-42F1-A623-9B53CEBCE2A4}" type="datetime1">
              <a:rPr lang="en-US"/>
              <a:pPr>
                <a:defRPr/>
              </a:pPr>
              <a:t>15-Oct-12</a:t>
            </a:fld>
            <a:endParaRPr lang="en-US"/>
          </a:p>
        </p:txBody>
      </p:sp>
      <p:sp>
        <p:nvSpPr>
          <p:cNvPr id="3"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4" name="Slide Number Placeholder 5"/>
          <p:cNvSpPr>
            <a:spLocks noGrp="1"/>
          </p:cNvSpPr>
          <p:nvPr>
            <p:ph type="sldNum" sz="quarter" idx="12"/>
          </p:nvPr>
        </p:nvSpPr>
        <p:spPr/>
        <p:txBody>
          <a:bodyPr/>
          <a:lstStyle>
            <a:lvl1pPr>
              <a:defRPr/>
            </a:lvl1pPr>
          </a:lstStyle>
          <a:p>
            <a:pPr>
              <a:defRPr/>
            </a:pPr>
            <a:fld id="{90160E64-2B48-4ACC-A546-C3DD80C9540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63733BA-05B2-4EEB-9E5C-9EF3FB01ED8F}" type="datetime1">
              <a:rPr lang="en-US"/>
              <a:pPr>
                <a:defRPr/>
              </a:pPr>
              <a:t>15-Oct-12</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E018572F-0B7C-4917-864A-62A4C3A791D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481A7D-C34C-4D4B-849B-683255466C2D}" type="datetime1">
              <a:rPr lang="en-US"/>
              <a:pPr>
                <a:defRPr/>
              </a:pPr>
              <a:t>15-Oct-12</a:t>
            </a:fld>
            <a:endParaRPr lang="en-US"/>
          </a:p>
        </p:txBody>
      </p:sp>
      <p:sp>
        <p:nvSpPr>
          <p:cNvPr id="6" name="Footer Placeholder 4"/>
          <p:cNvSpPr>
            <a:spLocks noGrp="1"/>
          </p:cNvSpPr>
          <p:nvPr>
            <p:ph type="ftr" sz="quarter" idx="11"/>
          </p:nvPr>
        </p:nvSpPr>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p:txBody>
          <a:bodyPr/>
          <a:lstStyle>
            <a:lvl1pPr>
              <a:defRPr/>
            </a:lvl1pPr>
          </a:lstStyle>
          <a:p>
            <a:pPr>
              <a:defRPr/>
            </a:pPr>
            <a:fld id="{3610DCA0-4454-48B4-A249-85C11D55CE9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34CEC53-04BD-4513-B0C9-82BA8CB53249}" type="datetime1">
              <a:rPr lang="en-US"/>
              <a:pPr>
                <a:defRPr/>
              </a:pPr>
              <a:t>15-Oct-12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r>
              <a:rPr lang="en-GB"/>
              <a:t>CET101 Programming ~ Session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DF23904-F044-4561-855C-17BF5A0F78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a:xfrm>
            <a:off x="684213" y="1484313"/>
            <a:ext cx="7773987" cy="2116137"/>
          </a:xfrm>
        </p:spPr>
        <p:txBody>
          <a:bodyPr/>
          <a:lstStyle/>
          <a:p>
            <a:pPr eaLnBrk="1" hangingPunct="1"/>
            <a:r>
              <a:rPr lang="en-GB" sz="3900" b="1" smtClean="0"/>
              <a:t>FUNDAMENTALS OF COMPUTING</a:t>
            </a:r>
            <a:r>
              <a:rPr lang="en-GB" sz="4500" b="1" smtClean="0"/>
              <a:t/>
            </a:r>
            <a:br>
              <a:rPr lang="en-GB" sz="4500" b="1" smtClean="0"/>
            </a:br>
            <a:r>
              <a:rPr lang="en-GB" sz="3200" b="1" smtClean="0"/>
              <a:t>INTRODUCTION TO PROGRAMMING</a:t>
            </a:r>
            <a:endParaRPr lang="en-US" sz="3200" smtClean="0"/>
          </a:p>
        </p:txBody>
      </p:sp>
      <p:sp>
        <p:nvSpPr>
          <p:cNvPr id="15363" name="Subtitle 2"/>
          <p:cNvSpPr>
            <a:spLocks noGrp="1"/>
          </p:cNvSpPr>
          <p:nvPr>
            <p:ph type="subTitle" idx="1"/>
          </p:nvPr>
        </p:nvSpPr>
        <p:spPr>
          <a:xfrm>
            <a:off x="1403350" y="3860800"/>
            <a:ext cx="6400800" cy="1752600"/>
          </a:xfrm>
        </p:spPr>
        <p:txBody>
          <a:bodyPr/>
          <a:lstStyle/>
          <a:p>
            <a:pPr eaLnBrk="1" hangingPunct="1"/>
            <a:r>
              <a:rPr lang="en-GB" smtClean="0">
                <a:solidFill>
                  <a:schemeClr val="tx1"/>
                </a:solidFill>
              </a:rPr>
              <a:t>Session 2</a:t>
            </a:r>
          </a:p>
          <a:p>
            <a:pPr eaLnBrk="1" hangingPunct="1"/>
            <a:r>
              <a:rPr lang="en-GB" smtClean="0">
                <a:solidFill>
                  <a:schemeClr val="tx1"/>
                </a:solidFill>
              </a:rPr>
              <a:t>Variables &amp; Calculations</a:t>
            </a:r>
          </a:p>
          <a:p>
            <a:pPr eaLnBrk="1" hangingPunct="1"/>
            <a:endParaRPr lang="en-US" smtClean="0">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GB" smtClean="0"/>
              <a:t>Assignment</a:t>
            </a:r>
          </a:p>
        </p:txBody>
      </p:sp>
      <p:sp>
        <p:nvSpPr>
          <p:cNvPr id="36866" name="Rectangle 3"/>
          <p:cNvSpPr>
            <a:spLocks noGrp="1" noChangeArrowheads="1"/>
          </p:cNvSpPr>
          <p:nvPr>
            <p:ph type="body" idx="1"/>
          </p:nvPr>
        </p:nvSpPr>
        <p:spPr>
          <a:xfrm>
            <a:off x="228600" y="1809750"/>
            <a:ext cx="8686800" cy="4286250"/>
          </a:xfrm>
        </p:spPr>
        <p:txBody>
          <a:bodyPr/>
          <a:lstStyle/>
          <a:p>
            <a:pPr marL="342900" lvl="1" indent="-342900" algn="ctr">
              <a:buFont typeface="Arial" charset="0"/>
              <a:buNone/>
            </a:pPr>
            <a:r>
              <a:rPr lang="en-US" b="1" i="1" smtClean="0"/>
              <a:t>variable</a:t>
            </a:r>
            <a:r>
              <a:rPr lang="en-US" b="1" smtClean="0">
                <a:latin typeface="Courier New" pitchFamily="49" charset="0"/>
              </a:rPr>
              <a:t> = </a:t>
            </a:r>
            <a:r>
              <a:rPr lang="en-US" b="1" i="1" smtClean="0"/>
              <a:t>expression</a:t>
            </a:r>
            <a:r>
              <a:rPr lang="en-US" b="1" smtClean="0">
                <a:latin typeface="Courier New" pitchFamily="49" charset="0"/>
              </a:rPr>
              <a:t>;</a:t>
            </a:r>
            <a:endParaRPr lang="en-US" smtClean="0"/>
          </a:p>
          <a:p>
            <a:pPr>
              <a:buFontTx/>
              <a:buNone/>
            </a:pPr>
            <a:endParaRPr lang="en-GB" sz="2800" b="1" smtClean="0">
              <a:latin typeface="Courier New" pitchFamily="49" charset="0"/>
            </a:endParaRPr>
          </a:p>
          <a:p>
            <a:pPr marL="342900" lvl="1" indent="-342900">
              <a:buFontTx/>
              <a:buNone/>
            </a:pPr>
            <a:r>
              <a:rPr lang="en-GB" b="1" smtClean="0">
                <a:latin typeface="Courier New" pitchFamily="49" charset="0"/>
              </a:rPr>
              <a:t>iNumber1 = 10;</a:t>
            </a:r>
          </a:p>
          <a:p>
            <a:pPr marL="342900" lvl="1" indent="-342900">
              <a:buFontTx/>
              <a:buNone/>
            </a:pPr>
            <a:r>
              <a:rPr lang="en-GB" b="1" smtClean="0">
                <a:latin typeface="Courier New" pitchFamily="49" charset="0"/>
              </a:rPr>
              <a:t>dCalc = 25.1 + (33 * 25.9);</a:t>
            </a:r>
          </a:p>
          <a:p>
            <a:pPr marL="342900" lvl="1" indent="-342900">
              <a:buFontTx/>
              <a:buNone/>
            </a:pPr>
            <a:r>
              <a:rPr lang="en-GB" b="1" smtClean="0">
                <a:latin typeface="Courier New" pitchFamily="49" charset="0"/>
              </a:rPr>
              <a:t>sName = “Liz Gandy”;</a:t>
            </a:r>
          </a:p>
          <a:p>
            <a:pPr marL="342900" lvl="1" indent="-342900">
              <a:buFontTx/>
              <a:buNone/>
            </a:pPr>
            <a:r>
              <a:rPr lang="en-GB" b="1" smtClean="0">
                <a:latin typeface="Courier New" pitchFamily="49" charset="0"/>
              </a:rPr>
              <a:t>cReqChar = ‘g’;</a:t>
            </a:r>
          </a:p>
          <a:p>
            <a:pPr marL="342900" lvl="1" indent="-342900">
              <a:buFontTx/>
              <a:buNone/>
            </a:pPr>
            <a:endParaRPr lang="en-GB" sz="1000" b="1" smtClean="0">
              <a:latin typeface="Courier New" pitchFamily="49" charset="0"/>
            </a:endParaRPr>
          </a:p>
          <a:p>
            <a:pPr marL="342900" lvl="1" indent="-342900">
              <a:buFontTx/>
              <a:buNone/>
            </a:pPr>
            <a:r>
              <a:rPr lang="en-GB" sz="2400" smtClean="0"/>
              <a:t>Note that a string value is placed in double quotes and a character value is placed in single quotes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468313" y="260350"/>
            <a:ext cx="8229600" cy="1143000"/>
          </a:xfrm>
        </p:spPr>
        <p:txBody>
          <a:bodyPr/>
          <a:lstStyle/>
          <a:p>
            <a:r>
              <a:rPr lang="en-GB" smtClean="0"/>
              <a:t>More complicated assignment</a:t>
            </a:r>
          </a:p>
        </p:txBody>
      </p:sp>
      <p:sp>
        <p:nvSpPr>
          <p:cNvPr id="38914" name="Rectangle 3"/>
          <p:cNvSpPr>
            <a:spLocks noGrp="1" noChangeArrowheads="1"/>
          </p:cNvSpPr>
          <p:nvPr>
            <p:ph type="body" idx="1"/>
          </p:nvPr>
        </p:nvSpPr>
        <p:spPr>
          <a:xfrm>
            <a:off x="468313" y="1844675"/>
            <a:ext cx="8305800" cy="4419600"/>
          </a:xfrm>
        </p:spPr>
        <p:txBody>
          <a:bodyPr/>
          <a:lstStyle/>
          <a:p>
            <a:pPr>
              <a:buFontTx/>
              <a:buNone/>
            </a:pPr>
            <a:r>
              <a:rPr lang="en-GB" sz="2800" smtClean="0"/>
              <a:t>A variable can be assigned to another variable or an expression involving variables and data e.g.</a:t>
            </a:r>
          </a:p>
          <a:p>
            <a:pPr>
              <a:buFontTx/>
              <a:buNone/>
            </a:pPr>
            <a:endParaRPr lang="en-GB" sz="1400" smtClean="0"/>
          </a:p>
          <a:p>
            <a:pPr>
              <a:buFontTx/>
              <a:buNone/>
            </a:pPr>
            <a:endParaRPr lang="en-GB" sz="900" smtClean="0"/>
          </a:p>
          <a:p>
            <a:pPr>
              <a:buFontTx/>
              <a:buNone/>
            </a:pPr>
            <a:r>
              <a:rPr lang="en-GB" sz="2400" b="1" smtClean="0">
                <a:latin typeface="Courier New" pitchFamily="49" charset="0"/>
              </a:rPr>
              <a:t>iTotal = iGrade1 + iGrade2;</a:t>
            </a:r>
          </a:p>
          <a:p>
            <a:pPr>
              <a:buFontTx/>
              <a:buNone/>
            </a:pPr>
            <a:endParaRPr lang="en-GB" sz="1600" smtClean="0"/>
          </a:p>
          <a:p>
            <a:pPr>
              <a:buFontTx/>
              <a:buNone/>
            </a:pPr>
            <a:r>
              <a:rPr lang="en-GB" sz="2400" b="1" smtClean="0">
                <a:latin typeface="Courier New" pitchFamily="49" charset="0"/>
              </a:rPr>
              <a:t>sFullName = sFirstname + “ “ + sSurname;</a:t>
            </a:r>
            <a:endParaRPr lang="en-GB" sz="900" smtClean="0"/>
          </a:p>
          <a:p>
            <a:pPr>
              <a:buFontTx/>
              <a:buNone/>
            </a:pPr>
            <a:endParaRPr lang="en-GB" sz="1600" smtClean="0"/>
          </a:p>
          <a:p>
            <a:pPr>
              <a:buFontTx/>
              <a:buNone/>
            </a:pPr>
            <a:r>
              <a:rPr lang="en-GB" sz="2400" b="1" smtClean="0">
                <a:latin typeface="Courier New" pitchFamily="49" charset="0"/>
              </a:rPr>
              <a:t>dNewVal = dStart + ((dCurrent - dLast) * 9);</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GB" smtClean="0"/>
              <a:t>Reading a numeric value from the user</a:t>
            </a:r>
          </a:p>
        </p:txBody>
      </p:sp>
      <p:sp>
        <p:nvSpPr>
          <p:cNvPr id="40962" name="Content Placeholder 2"/>
          <p:cNvSpPr>
            <a:spLocks noGrp="1"/>
          </p:cNvSpPr>
          <p:nvPr>
            <p:ph idx="1"/>
          </p:nvPr>
        </p:nvSpPr>
        <p:spPr/>
        <p:txBody>
          <a:bodyPr/>
          <a:lstStyle/>
          <a:p>
            <a:r>
              <a:rPr lang="en-GB" sz="2800" smtClean="0"/>
              <a:t>So far we have read strings from the user using:</a:t>
            </a:r>
          </a:p>
          <a:p>
            <a:pPr lvl="1">
              <a:buFont typeface="Arial" charset="0"/>
              <a:buNone/>
            </a:pPr>
            <a:r>
              <a:rPr lang="en-GB" sz="2400" b="1" smtClean="0">
                <a:latin typeface="Courier New" pitchFamily="49" charset="0"/>
              </a:rPr>
              <a:t>sName = Console.ReadLine();</a:t>
            </a:r>
          </a:p>
          <a:p>
            <a:r>
              <a:rPr lang="en-GB" sz="2800" smtClean="0"/>
              <a:t>To read a number and store it in an appropriate variable we need to convert it from a String:</a:t>
            </a:r>
          </a:p>
          <a:p>
            <a:pPr lvl="1">
              <a:buFont typeface="Arial" charset="0"/>
              <a:buNone/>
            </a:pPr>
            <a:r>
              <a:rPr lang="en-GB" sz="2400" b="1" smtClean="0">
                <a:latin typeface="Courier New" pitchFamily="49" charset="0"/>
              </a:rPr>
              <a:t>iNum = Convert.ToInt32(Console.ReadLine());</a:t>
            </a:r>
          </a:p>
          <a:p>
            <a:r>
              <a:rPr lang="en-GB" sz="2800" smtClean="0"/>
              <a:t>This converts the first integer value found in the input line to an integer (32 bit) and stores it in iNum</a:t>
            </a:r>
          </a:p>
          <a:p>
            <a:r>
              <a:rPr lang="en-GB" sz="2800" smtClean="0"/>
              <a:t>A series of Convert methods are available to read different types of data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a:t>
            </a:r>
            <a:r>
              <a:rPr lang="en-US" dirty="0" err="1" smtClean="0"/>
              <a:t>KitKat</a:t>
            </a:r>
            <a:r>
              <a:rPr lang="en-US" dirty="0" smtClean="0"/>
              <a:t> Calories!</a:t>
            </a:r>
            <a:endParaRPr lang="en-US" dirty="0"/>
          </a:p>
        </p:txBody>
      </p:sp>
      <p:sp>
        <p:nvSpPr>
          <p:cNvPr id="3" name="Content Placeholder 2"/>
          <p:cNvSpPr>
            <a:spLocks noGrp="1"/>
          </p:cNvSpPr>
          <p:nvPr>
            <p:ph idx="1"/>
          </p:nvPr>
        </p:nvSpPr>
        <p:spPr/>
        <p:txBody>
          <a:bodyPr/>
          <a:lstStyle/>
          <a:p>
            <a:r>
              <a:rPr lang="en-GB" dirty="0" smtClean="0"/>
              <a:t>Liz is very keen on chunky </a:t>
            </a:r>
            <a:r>
              <a:rPr lang="en-GB" dirty="0" err="1" smtClean="0"/>
              <a:t>kitkats</a:t>
            </a:r>
            <a:r>
              <a:rPr lang="en-GB" dirty="0" smtClean="0"/>
              <a:t> but is worried about her increasing weight!</a:t>
            </a:r>
          </a:p>
          <a:p>
            <a:r>
              <a:rPr lang="en-GB" dirty="0" smtClean="0"/>
              <a:t>She wants a C# program to:</a:t>
            </a:r>
          </a:p>
          <a:p>
            <a:pPr lvl="1"/>
            <a:r>
              <a:rPr lang="en-GB" dirty="0" smtClean="0"/>
              <a:t>Read in the number of chunky </a:t>
            </a:r>
            <a:r>
              <a:rPr lang="en-GB" dirty="0" err="1" smtClean="0"/>
              <a:t>kitkats</a:t>
            </a:r>
            <a:r>
              <a:rPr lang="en-GB" dirty="0" smtClean="0"/>
              <a:t> she eats in a week</a:t>
            </a:r>
          </a:p>
          <a:p>
            <a:pPr lvl="1"/>
            <a:r>
              <a:rPr lang="en-GB" dirty="0" smtClean="0"/>
              <a:t>Based on that number, calculate the number of </a:t>
            </a:r>
            <a:r>
              <a:rPr lang="en-GB" dirty="0" err="1" smtClean="0"/>
              <a:t>kitkats</a:t>
            </a:r>
            <a:r>
              <a:rPr lang="en-GB" dirty="0" smtClean="0"/>
              <a:t> that would be eaten in a year</a:t>
            </a:r>
          </a:p>
          <a:p>
            <a:pPr lvl="1"/>
            <a:r>
              <a:rPr lang="en-GB" dirty="0" smtClean="0"/>
              <a:t>Calculate the number of calories consumed by eating  this number of </a:t>
            </a:r>
            <a:r>
              <a:rPr lang="en-GB" dirty="0" err="1" smtClean="0"/>
              <a:t>kitkats</a:t>
            </a:r>
            <a:endParaRPr lang="en-GB"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information do we need?</a:t>
            </a:r>
            <a:endParaRPr lang="en-US" dirty="0"/>
          </a:p>
        </p:txBody>
      </p:sp>
      <p:sp>
        <p:nvSpPr>
          <p:cNvPr id="7" name="Content Placeholder 6"/>
          <p:cNvSpPr>
            <a:spLocks noGrp="1"/>
          </p:cNvSpPr>
          <p:nvPr>
            <p:ph idx="1"/>
          </p:nvPr>
        </p:nvSpPr>
        <p:spPr/>
        <p:txBody>
          <a:bodyPr/>
          <a:lstStyle/>
          <a:p>
            <a:r>
              <a:rPr lang="en-US" dirty="0" smtClean="0"/>
              <a:t>Information from the user</a:t>
            </a:r>
          </a:p>
          <a:p>
            <a:pPr lvl="1"/>
            <a:r>
              <a:rPr lang="en-US" dirty="0" smtClean="0"/>
              <a:t>How many </a:t>
            </a:r>
            <a:r>
              <a:rPr lang="en-US" dirty="0" err="1" smtClean="0"/>
              <a:t>kitkats</a:t>
            </a:r>
            <a:r>
              <a:rPr lang="en-US" dirty="0" smtClean="0"/>
              <a:t> are eaten in a week?</a:t>
            </a:r>
          </a:p>
          <a:p>
            <a:r>
              <a:rPr lang="en-US" dirty="0" smtClean="0"/>
              <a:t>Information to be calculated</a:t>
            </a:r>
          </a:p>
          <a:p>
            <a:pPr lvl="1"/>
            <a:r>
              <a:rPr lang="en-US" dirty="0" smtClean="0"/>
              <a:t>How many </a:t>
            </a:r>
            <a:r>
              <a:rPr lang="en-US" dirty="0" err="1" smtClean="0"/>
              <a:t>kitkats</a:t>
            </a:r>
            <a:r>
              <a:rPr lang="en-US" dirty="0" smtClean="0"/>
              <a:t> are eaten in a year?</a:t>
            </a:r>
          </a:p>
          <a:p>
            <a:pPr lvl="1"/>
            <a:r>
              <a:rPr lang="en-US" dirty="0" smtClean="0"/>
              <a:t>How many calories in this number of </a:t>
            </a:r>
            <a:r>
              <a:rPr lang="en-US" dirty="0" err="1" smtClean="0"/>
              <a:t>kitkats</a:t>
            </a:r>
            <a:r>
              <a:rPr lang="en-US" dirty="0" smtClean="0"/>
              <a:t>?</a:t>
            </a:r>
          </a:p>
          <a:p>
            <a:r>
              <a:rPr lang="en-US" dirty="0" smtClean="0"/>
              <a:t>Additional information</a:t>
            </a:r>
          </a:p>
          <a:p>
            <a:pPr lvl="1"/>
            <a:r>
              <a:rPr lang="en-US" dirty="0" smtClean="0"/>
              <a:t>How many weeks in the year? 52</a:t>
            </a:r>
          </a:p>
          <a:p>
            <a:pPr lvl="1"/>
            <a:r>
              <a:rPr lang="en-US" dirty="0" smtClean="0"/>
              <a:t>How many calories in a chunky </a:t>
            </a:r>
            <a:r>
              <a:rPr lang="en-US" dirty="0" err="1" smtClean="0"/>
              <a:t>kitkat</a:t>
            </a:r>
            <a:r>
              <a:rPr lang="en-US" dirty="0" smtClean="0"/>
              <a:t>? 250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Calculations</a:t>
            </a:r>
            <a:endParaRPr lang="en-US" dirty="0"/>
          </a:p>
        </p:txBody>
      </p:sp>
      <p:sp>
        <p:nvSpPr>
          <p:cNvPr id="3" name="Content Placeholder 2"/>
          <p:cNvSpPr>
            <a:spLocks noGrp="1"/>
          </p:cNvSpPr>
          <p:nvPr>
            <p:ph idx="1"/>
          </p:nvPr>
        </p:nvSpPr>
        <p:spPr/>
        <p:txBody>
          <a:bodyPr/>
          <a:lstStyle/>
          <a:p>
            <a:pPr>
              <a:buNone/>
            </a:pPr>
            <a:r>
              <a:rPr lang="en-US" sz="3600" dirty="0" smtClean="0"/>
              <a:t>Number of </a:t>
            </a:r>
            <a:r>
              <a:rPr lang="en-US" sz="3600" dirty="0" err="1" smtClean="0"/>
              <a:t>kitkats</a:t>
            </a:r>
            <a:r>
              <a:rPr lang="en-US" sz="3600" dirty="0" smtClean="0"/>
              <a:t> eaten in a year =</a:t>
            </a:r>
            <a:br>
              <a:rPr lang="en-US" sz="3600" dirty="0" smtClean="0"/>
            </a:br>
            <a:r>
              <a:rPr lang="en-US" sz="3600" dirty="0" smtClean="0"/>
              <a:t>number of </a:t>
            </a:r>
            <a:r>
              <a:rPr lang="en-US" sz="3600" dirty="0" err="1" smtClean="0"/>
              <a:t>kitkats</a:t>
            </a:r>
            <a:r>
              <a:rPr lang="en-US" sz="3600" dirty="0" smtClean="0"/>
              <a:t> eaten in a week x 52</a:t>
            </a:r>
          </a:p>
          <a:p>
            <a:pPr>
              <a:buNone/>
            </a:pPr>
            <a:endParaRPr lang="en-US" sz="3600" dirty="0" smtClean="0"/>
          </a:p>
          <a:p>
            <a:pPr>
              <a:buNone/>
            </a:pPr>
            <a:r>
              <a:rPr lang="en-US" sz="3600" dirty="0" smtClean="0"/>
              <a:t>Number of calories consumed in a year =</a:t>
            </a:r>
            <a:br>
              <a:rPr lang="en-US" sz="3600" dirty="0" smtClean="0"/>
            </a:br>
            <a:r>
              <a:rPr lang="en-US" sz="3600" dirty="0" smtClean="0"/>
              <a:t>number of </a:t>
            </a:r>
            <a:r>
              <a:rPr lang="en-US" sz="3600" dirty="0" err="1" smtClean="0"/>
              <a:t>kitkats</a:t>
            </a:r>
            <a:r>
              <a:rPr lang="en-US" sz="3600" dirty="0" smtClean="0"/>
              <a:t> eaten in a year x 250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1</a:t>
            </a:r>
            <a:endParaRPr lang="en-US" dirty="0"/>
          </a:p>
        </p:txBody>
      </p:sp>
      <p:sp>
        <p:nvSpPr>
          <p:cNvPr id="3" name="Content Placeholder 2"/>
          <p:cNvSpPr>
            <a:spLocks noGrp="1"/>
          </p:cNvSpPr>
          <p:nvPr>
            <p:ph idx="1"/>
          </p:nvPr>
        </p:nvSpPr>
        <p:spPr/>
        <p:txBody>
          <a:bodyPr/>
          <a:lstStyle/>
          <a:p>
            <a:r>
              <a:rPr lang="en-US" dirty="0" smtClean="0"/>
              <a:t>Make a list of the variables that will be needed for this program?</a:t>
            </a:r>
          </a:p>
          <a:p>
            <a:r>
              <a:rPr lang="en-US" dirty="0" smtClean="0"/>
              <a:t>What data types will they be?</a:t>
            </a:r>
          </a:p>
          <a:p>
            <a:r>
              <a:rPr lang="en-US" dirty="0" smtClean="0"/>
              <a:t>Suggest suitable names for your variables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2</a:t>
            </a:r>
            <a:endParaRPr lang="en-US" dirty="0"/>
          </a:p>
        </p:txBody>
      </p:sp>
      <p:sp>
        <p:nvSpPr>
          <p:cNvPr id="3" name="Content Placeholder 2"/>
          <p:cNvSpPr>
            <a:spLocks noGrp="1"/>
          </p:cNvSpPr>
          <p:nvPr>
            <p:ph idx="1"/>
          </p:nvPr>
        </p:nvSpPr>
        <p:spPr/>
        <p:txBody>
          <a:bodyPr/>
          <a:lstStyle/>
          <a:p>
            <a:r>
              <a:rPr lang="en-US" sz="4000" dirty="0" smtClean="0"/>
              <a:t>First we need to design our program:</a:t>
            </a:r>
          </a:p>
          <a:p>
            <a:pPr lvl="1"/>
            <a:r>
              <a:rPr lang="en-US" sz="3600" dirty="0" smtClean="0"/>
              <a:t>Write out in words the sequence of steps needed</a:t>
            </a:r>
          </a:p>
          <a:p>
            <a:pPr lvl="1"/>
            <a:r>
              <a:rPr lang="en-US" sz="3600" dirty="0" smtClean="0"/>
              <a:t>Include the names of variables used, where appropriate.</a:t>
            </a:r>
          </a:p>
          <a:p>
            <a:pPr lvl="1"/>
            <a:r>
              <a:rPr lang="en-US" sz="3600" dirty="0" smtClean="0"/>
              <a:t>Remember that the order of these steps may be important.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ctrTitle"/>
          </p:nvPr>
        </p:nvSpPr>
        <p:spPr>
          <a:xfrm>
            <a:off x="685800" y="2286000"/>
            <a:ext cx="7772400" cy="1143000"/>
          </a:xfrm>
        </p:spPr>
        <p:txBody>
          <a:bodyPr/>
          <a:lstStyle/>
          <a:p>
            <a:r>
              <a:rPr lang="en-US" dirty="0" smtClean="0"/>
              <a:t>Demonstration</a:t>
            </a:r>
          </a:p>
        </p:txBody>
      </p:sp>
      <p:sp>
        <p:nvSpPr>
          <p:cNvPr id="55299" name="Rectangle 3"/>
          <p:cNvSpPr>
            <a:spLocks noGrp="1" noChangeArrowheads="1"/>
          </p:cNvSpPr>
          <p:nvPr>
            <p:ph type="subTitle" idx="1"/>
          </p:nvPr>
        </p:nvSpPr>
        <p:spPr/>
        <p:txBody>
          <a:bodyPr/>
          <a:lstStyle/>
          <a:p>
            <a:pPr>
              <a:defRPr/>
            </a:pPr>
            <a:r>
              <a:rPr lang="en-US" dirty="0" smtClean="0"/>
              <a:t>KitKatCalories.sln</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en-US" smtClean="0"/>
              <a:t>Constants</a:t>
            </a:r>
          </a:p>
        </p:txBody>
      </p:sp>
      <p:sp>
        <p:nvSpPr>
          <p:cNvPr id="53250" name="Rectangle 3"/>
          <p:cNvSpPr>
            <a:spLocks noGrp="1" noChangeArrowheads="1"/>
          </p:cNvSpPr>
          <p:nvPr>
            <p:ph type="body" idx="1"/>
          </p:nvPr>
        </p:nvSpPr>
        <p:spPr/>
        <p:txBody>
          <a:bodyPr/>
          <a:lstStyle/>
          <a:p>
            <a:r>
              <a:rPr lang="en-US" sz="2800" dirty="0" smtClean="0"/>
              <a:t>A constant is used to store a value which is never changed by the program.</a:t>
            </a:r>
          </a:p>
          <a:p>
            <a:r>
              <a:rPr lang="en-US" sz="2800" dirty="0" smtClean="0"/>
              <a:t>A constant has a ‘</a:t>
            </a:r>
            <a:r>
              <a:rPr lang="en-US" sz="2800" b="1" dirty="0" smtClean="0"/>
              <a:t>type</a:t>
            </a:r>
            <a:r>
              <a:rPr lang="en-US" sz="2800" dirty="0" smtClean="0"/>
              <a:t>’ (</a:t>
            </a:r>
            <a:r>
              <a:rPr lang="en-US" sz="2800" dirty="0" err="1" smtClean="0"/>
              <a:t>int</a:t>
            </a:r>
            <a:r>
              <a:rPr lang="en-US" sz="2800" dirty="0" smtClean="0"/>
              <a:t>, double, char etc) in the same way as a variable does.</a:t>
            </a:r>
          </a:p>
          <a:p>
            <a:r>
              <a:rPr lang="en-US" sz="2800" dirty="0" smtClean="0"/>
              <a:t>A constant must be declared in the same way as a variable but its value is also set at the same time.</a:t>
            </a:r>
          </a:p>
          <a:p>
            <a:r>
              <a:rPr lang="en-US" sz="2800" dirty="0" smtClean="0"/>
              <a:t>Our naming convention is that a lower-case letter indicates the type followed by the remainder of the name in upper-case (no spaces)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p:cNvSpPr>
          <p:nvPr>
            <p:ph type="title"/>
          </p:nvPr>
        </p:nvSpPr>
        <p:spPr/>
        <p:txBody>
          <a:bodyPr/>
          <a:lstStyle/>
          <a:p>
            <a:r>
              <a:rPr lang="en-GB" smtClean="0"/>
              <a:t>Objectives</a:t>
            </a:r>
            <a:endParaRPr lang="en-US" smtClean="0"/>
          </a:p>
        </p:txBody>
      </p:sp>
      <p:sp>
        <p:nvSpPr>
          <p:cNvPr id="32771" name="Rectangle 3"/>
          <p:cNvSpPr>
            <a:spLocks noGrp="1"/>
          </p:cNvSpPr>
          <p:nvPr>
            <p:ph type="body" idx="1"/>
          </p:nvPr>
        </p:nvSpPr>
        <p:spPr/>
        <p:txBody>
          <a:bodyPr/>
          <a:lstStyle/>
          <a:p>
            <a:pPr marL="609600" indent="-609600">
              <a:defRPr/>
            </a:pPr>
            <a:r>
              <a:rPr lang="en-GB" dirty="0" smtClean="0"/>
              <a:t>Make code more readable using comments</a:t>
            </a:r>
          </a:p>
          <a:p>
            <a:pPr marL="609600" indent="-609600">
              <a:defRPr/>
            </a:pPr>
            <a:r>
              <a:rPr lang="en-GB" dirty="0" smtClean="0"/>
              <a:t>Understand the different data types available</a:t>
            </a:r>
            <a:endParaRPr lang="en-GB" sz="2800" dirty="0" smtClean="0"/>
          </a:p>
          <a:p>
            <a:pPr marL="590550" indent="-533400">
              <a:defRPr/>
            </a:pPr>
            <a:r>
              <a:rPr lang="en-GB" dirty="0" smtClean="0"/>
              <a:t>Create variables to store integers data, fractional data and textual data</a:t>
            </a:r>
          </a:p>
          <a:p>
            <a:pPr marL="609600" indent="-609600">
              <a:defRPr/>
            </a:pPr>
            <a:r>
              <a:rPr lang="en-GB" dirty="0" smtClean="0"/>
              <a:t>Perform calculations using numeric data</a:t>
            </a:r>
          </a:p>
          <a:p>
            <a:pPr marL="609600" indent="-609600">
              <a:defRPr/>
            </a:pPr>
            <a:r>
              <a:rPr lang="en-GB" dirty="0" smtClean="0"/>
              <a:t>Identify and use data constants in a program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en-US" smtClean="0"/>
              <a:t>Declaration of Constants</a:t>
            </a:r>
          </a:p>
        </p:txBody>
      </p:sp>
      <p:sp>
        <p:nvSpPr>
          <p:cNvPr id="55298" name="Rectangle 3"/>
          <p:cNvSpPr>
            <a:spLocks noGrp="1" noChangeArrowheads="1"/>
          </p:cNvSpPr>
          <p:nvPr>
            <p:ph type="body" idx="1"/>
          </p:nvPr>
        </p:nvSpPr>
        <p:spPr>
          <a:xfrm>
            <a:off x="228600" y="1905000"/>
            <a:ext cx="8686800" cy="4191000"/>
          </a:xfrm>
        </p:spPr>
        <p:txBody>
          <a:bodyPr/>
          <a:lstStyle/>
          <a:p>
            <a:pPr>
              <a:buFontTx/>
              <a:buNone/>
            </a:pPr>
            <a:r>
              <a:rPr lang="en-US" sz="4000" b="1" dirty="0" smtClean="0">
                <a:latin typeface="Courier New" pitchFamily="49" charset="0"/>
              </a:rPr>
              <a:t>const</a:t>
            </a:r>
            <a:r>
              <a:rPr lang="en-US" sz="4000" dirty="0" smtClean="0"/>
              <a:t> </a:t>
            </a:r>
            <a:r>
              <a:rPr lang="en-US" sz="4000" i="1" dirty="0" smtClean="0"/>
              <a:t>type</a:t>
            </a:r>
            <a:r>
              <a:rPr lang="en-US" sz="4000" dirty="0" smtClean="0"/>
              <a:t> </a:t>
            </a:r>
            <a:r>
              <a:rPr lang="en-US" sz="4000" i="1" dirty="0" smtClean="0"/>
              <a:t>name</a:t>
            </a:r>
            <a:r>
              <a:rPr lang="en-US" sz="4000" dirty="0" smtClean="0"/>
              <a:t> </a:t>
            </a:r>
            <a:r>
              <a:rPr lang="en-US" sz="4000" b="1" dirty="0" smtClean="0">
                <a:latin typeface="Courier New" pitchFamily="49" charset="0"/>
              </a:rPr>
              <a:t>=</a:t>
            </a:r>
            <a:r>
              <a:rPr lang="en-US" sz="4000" dirty="0" smtClean="0"/>
              <a:t> </a:t>
            </a:r>
            <a:r>
              <a:rPr lang="en-US" sz="4000" i="1" dirty="0" smtClean="0"/>
              <a:t>value</a:t>
            </a:r>
            <a:r>
              <a:rPr lang="en-US" sz="4000" dirty="0" smtClean="0"/>
              <a:t>;</a:t>
            </a:r>
            <a:endParaRPr lang="en-US" sz="3600" dirty="0" smtClean="0"/>
          </a:p>
          <a:p>
            <a:pPr>
              <a:buFontTx/>
              <a:buNone/>
            </a:pPr>
            <a:endParaRPr lang="en-US" sz="1600" dirty="0" smtClean="0"/>
          </a:p>
          <a:p>
            <a:pPr>
              <a:buFontTx/>
              <a:buNone/>
            </a:pPr>
            <a:r>
              <a:rPr lang="en-US" dirty="0" smtClean="0"/>
              <a:t>The </a:t>
            </a:r>
            <a:r>
              <a:rPr lang="en-US" dirty="0" err="1" smtClean="0"/>
              <a:t>kitkat</a:t>
            </a:r>
            <a:r>
              <a:rPr lang="en-US" dirty="0" smtClean="0"/>
              <a:t> program could use two constants:</a:t>
            </a:r>
          </a:p>
          <a:p>
            <a:pPr>
              <a:buFontTx/>
              <a:buNone/>
            </a:pPr>
            <a:endParaRPr lang="en-US" sz="1600" dirty="0" smtClean="0"/>
          </a:p>
          <a:p>
            <a:pPr lvl="1">
              <a:buFontTx/>
              <a:buNone/>
            </a:pPr>
            <a:r>
              <a:rPr lang="en-US" sz="3200" b="1" dirty="0" smtClean="0">
                <a:latin typeface="Courier New" pitchFamily="49" charset="0"/>
              </a:rPr>
              <a:t>const </a:t>
            </a:r>
            <a:r>
              <a:rPr lang="en-US" sz="3200" b="1" dirty="0" err="1" smtClean="0">
                <a:latin typeface="Courier New" pitchFamily="49" charset="0"/>
              </a:rPr>
              <a:t>int</a:t>
            </a:r>
            <a:r>
              <a:rPr lang="en-US" sz="3200" b="1" dirty="0" smtClean="0">
                <a:latin typeface="Courier New" pitchFamily="49" charset="0"/>
              </a:rPr>
              <a:t> </a:t>
            </a:r>
            <a:r>
              <a:rPr lang="en-US" sz="3200" b="1" dirty="0" err="1" smtClean="0">
                <a:latin typeface="Courier New" pitchFamily="49" charset="0"/>
              </a:rPr>
              <a:t>iWEEKSINYEAR</a:t>
            </a:r>
            <a:r>
              <a:rPr lang="en-US" sz="3200" b="1" dirty="0" smtClean="0">
                <a:latin typeface="Courier New" pitchFamily="49" charset="0"/>
              </a:rPr>
              <a:t> = 52;</a:t>
            </a:r>
          </a:p>
          <a:p>
            <a:pPr lvl="1">
              <a:buFontTx/>
              <a:buNone/>
            </a:pPr>
            <a:r>
              <a:rPr lang="en-US" sz="3200" b="1" dirty="0" smtClean="0">
                <a:latin typeface="Courier New" pitchFamily="49" charset="0"/>
              </a:rPr>
              <a:t>const </a:t>
            </a:r>
            <a:r>
              <a:rPr lang="en-US" sz="3200" b="1" dirty="0" err="1" smtClean="0">
                <a:latin typeface="Courier New" pitchFamily="49" charset="0"/>
              </a:rPr>
              <a:t>int</a:t>
            </a:r>
            <a:r>
              <a:rPr lang="en-US" sz="3200" b="1" dirty="0" smtClean="0">
                <a:latin typeface="Courier New" pitchFamily="49" charset="0"/>
              </a:rPr>
              <a:t> </a:t>
            </a:r>
            <a:r>
              <a:rPr lang="en-US" sz="3200" b="1" dirty="0" err="1" smtClean="0">
                <a:latin typeface="Courier New" pitchFamily="49" charset="0"/>
              </a:rPr>
              <a:t>iKITKATCAL</a:t>
            </a:r>
            <a:r>
              <a:rPr lang="en-US" sz="3200" b="1" dirty="0" smtClean="0">
                <a:latin typeface="Courier New" pitchFamily="49" charset="0"/>
              </a:rPr>
              <a:t> = 250;</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Constants</a:t>
            </a:r>
            <a:endParaRPr lang="en-US" dirty="0"/>
          </a:p>
        </p:txBody>
      </p:sp>
      <p:sp>
        <p:nvSpPr>
          <p:cNvPr id="3" name="Content Placeholder 2"/>
          <p:cNvSpPr>
            <a:spLocks noGrp="1"/>
          </p:cNvSpPr>
          <p:nvPr>
            <p:ph idx="1"/>
          </p:nvPr>
        </p:nvSpPr>
        <p:spPr/>
        <p:txBody>
          <a:bodyPr/>
          <a:lstStyle/>
          <a:p>
            <a:r>
              <a:rPr lang="en-US" dirty="0" smtClean="0"/>
              <a:t>Use constants in place of fixed data values in the code</a:t>
            </a:r>
          </a:p>
          <a:p>
            <a:r>
              <a:rPr lang="en-US" dirty="0" smtClean="0"/>
              <a:t>The </a:t>
            </a:r>
            <a:r>
              <a:rPr lang="en-US" dirty="0" err="1" smtClean="0"/>
              <a:t>kitkat</a:t>
            </a:r>
            <a:r>
              <a:rPr lang="en-US" dirty="0" smtClean="0"/>
              <a:t> program uses the constants in calculations:</a:t>
            </a:r>
          </a:p>
          <a:p>
            <a:endParaRPr lang="en-US" sz="1400" dirty="0" smtClean="0"/>
          </a:p>
          <a:p>
            <a:pPr>
              <a:buNone/>
            </a:pPr>
            <a:r>
              <a:rPr lang="en-US" sz="2400" b="1" dirty="0" err="1" smtClean="0">
                <a:latin typeface="Courier New" pitchFamily="49" charset="0"/>
              </a:rPr>
              <a:t>iKitKatsYear</a:t>
            </a:r>
            <a:r>
              <a:rPr lang="en-US" sz="2400" b="1" dirty="0" smtClean="0">
                <a:latin typeface="Courier New" pitchFamily="49" charset="0"/>
              </a:rPr>
              <a:t> = </a:t>
            </a:r>
            <a:r>
              <a:rPr lang="en-US" sz="2400" b="1" dirty="0" err="1" smtClean="0">
                <a:latin typeface="Courier New" pitchFamily="49" charset="0"/>
              </a:rPr>
              <a:t>iKitKatsWeek</a:t>
            </a:r>
            <a:r>
              <a:rPr lang="en-US" sz="2400" b="1" dirty="0" smtClean="0">
                <a:latin typeface="Courier New" pitchFamily="49" charset="0"/>
              </a:rPr>
              <a:t> * </a:t>
            </a:r>
            <a:r>
              <a:rPr lang="en-US" sz="2400" b="1" dirty="0" err="1" smtClean="0">
                <a:solidFill>
                  <a:srgbClr val="FF0000"/>
                </a:solidFill>
                <a:latin typeface="Courier New" pitchFamily="49" charset="0"/>
              </a:rPr>
              <a:t>iWEEKSINYEAR</a:t>
            </a:r>
            <a:r>
              <a:rPr lang="en-US" sz="2400" b="1" dirty="0" smtClean="0">
                <a:latin typeface="Courier New" pitchFamily="49" charset="0"/>
              </a:rPr>
              <a:t>;</a:t>
            </a:r>
          </a:p>
          <a:p>
            <a:pPr>
              <a:buNone/>
            </a:pPr>
            <a:r>
              <a:rPr lang="en-US" sz="2400" b="1" dirty="0" err="1" smtClean="0">
                <a:latin typeface="Courier New" pitchFamily="49" charset="0"/>
              </a:rPr>
              <a:t>iCaloriesYear</a:t>
            </a:r>
            <a:r>
              <a:rPr lang="en-US" sz="2400" b="1" dirty="0" smtClean="0">
                <a:latin typeface="Courier New" pitchFamily="49" charset="0"/>
              </a:rPr>
              <a:t> = </a:t>
            </a:r>
            <a:r>
              <a:rPr lang="en-US" sz="2400" b="1" dirty="0" err="1" smtClean="0">
                <a:solidFill>
                  <a:srgbClr val="FF0000"/>
                </a:solidFill>
                <a:latin typeface="Courier New" pitchFamily="49" charset="0"/>
              </a:rPr>
              <a:t>iKITKATCAL</a:t>
            </a:r>
            <a:r>
              <a:rPr lang="en-US" sz="2400" b="1" dirty="0" smtClean="0">
                <a:latin typeface="Courier New" pitchFamily="49" charset="0"/>
              </a:rPr>
              <a:t> * </a:t>
            </a:r>
            <a:r>
              <a:rPr lang="en-US" sz="2400" b="1" dirty="0" err="1" smtClean="0">
                <a:latin typeface="Courier New" pitchFamily="49" charset="0"/>
              </a:rPr>
              <a:t>iKitKatsYear</a:t>
            </a:r>
            <a:r>
              <a:rPr lang="en-US" sz="2400" b="1" dirty="0" smtClean="0">
                <a:latin typeface="Courier New" pitchFamily="49" charset="0"/>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ctrTitle"/>
          </p:nvPr>
        </p:nvSpPr>
        <p:spPr>
          <a:xfrm>
            <a:off x="685800" y="2286000"/>
            <a:ext cx="7772400" cy="1143000"/>
          </a:xfrm>
        </p:spPr>
        <p:txBody>
          <a:bodyPr/>
          <a:lstStyle/>
          <a:p>
            <a:r>
              <a:rPr lang="en-US" dirty="0" smtClean="0"/>
              <a:t>Demonstration</a:t>
            </a:r>
          </a:p>
        </p:txBody>
      </p:sp>
      <p:sp>
        <p:nvSpPr>
          <p:cNvPr id="55299" name="Rectangle 3"/>
          <p:cNvSpPr>
            <a:spLocks noGrp="1" noChangeArrowheads="1"/>
          </p:cNvSpPr>
          <p:nvPr>
            <p:ph type="subTitle" idx="1"/>
          </p:nvPr>
        </p:nvSpPr>
        <p:spPr/>
        <p:txBody>
          <a:bodyPr/>
          <a:lstStyle/>
          <a:p>
            <a:pPr>
              <a:defRPr/>
            </a:pPr>
            <a:r>
              <a:rPr lang="en-US" dirty="0" smtClean="0"/>
              <a:t>KitKatCalories2.sln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Debugging</a:t>
            </a:r>
            <a:endParaRPr lang="en-US" dirty="0"/>
          </a:p>
        </p:txBody>
      </p:sp>
      <p:sp>
        <p:nvSpPr>
          <p:cNvPr id="3" name="Content Placeholder 2"/>
          <p:cNvSpPr>
            <a:spLocks noGrp="1"/>
          </p:cNvSpPr>
          <p:nvPr>
            <p:ph idx="1"/>
          </p:nvPr>
        </p:nvSpPr>
        <p:spPr/>
        <p:txBody>
          <a:bodyPr/>
          <a:lstStyle/>
          <a:p>
            <a:r>
              <a:rPr lang="en-US" sz="2800" dirty="0" smtClean="0"/>
              <a:t>Visual Studio contains extensive debugging facilities</a:t>
            </a:r>
          </a:p>
          <a:p>
            <a:r>
              <a:rPr lang="en-US" sz="2800" dirty="0" smtClean="0"/>
              <a:t>These enable you to step through your code line by line</a:t>
            </a:r>
          </a:p>
          <a:p>
            <a:r>
              <a:rPr lang="en-US" sz="2800" dirty="0" smtClean="0"/>
              <a:t>Breakpoints can be added to run the program until it reaches a particular place</a:t>
            </a:r>
          </a:p>
          <a:p>
            <a:r>
              <a:rPr lang="en-US" sz="2800" dirty="0" smtClean="0"/>
              <a:t>You can view the values in variables and watch them change as the program executes</a:t>
            </a:r>
          </a:p>
          <a:p>
            <a:r>
              <a:rPr lang="en-US" sz="2800" dirty="0" smtClean="0"/>
              <a:t>This is invaluable in working out where you have errors if the program compiles but doesn’t do what you expect it to!</a:t>
            </a: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ctrTitle"/>
          </p:nvPr>
        </p:nvSpPr>
        <p:spPr>
          <a:xfrm>
            <a:off x="685800" y="2286000"/>
            <a:ext cx="7772400" cy="1143000"/>
          </a:xfrm>
        </p:spPr>
        <p:txBody>
          <a:bodyPr/>
          <a:lstStyle/>
          <a:p>
            <a:r>
              <a:rPr lang="en-US" dirty="0" smtClean="0"/>
              <a:t>Demonstration</a:t>
            </a:r>
          </a:p>
        </p:txBody>
      </p:sp>
      <p:sp>
        <p:nvSpPr>
          <p:cNvPr id="55299" name="Rectangle 3"/>
          <p:cNvSpPr>
            <a:spLocks noGrp="1" noChangeArrowheads="1"/>
          </p:cNvSpPr>
          <p:nvPr>
            <p:ph type="subTitle" idx="1"/>
          </p:nvPr>
        </p:nvSpPr>
        <p:spPr/>
        <p:txBody>
          <a:bodyPr/>
          <a:lstStyle/>
          <a:p>
            <a:pPr>
              <a:defRPr/>
            </a:pPr>
            <a:r>
              <a:rPr lang="en-US" dirty="0" smtClean="0"/>
              <a:t>Using the debugger with KitKatCalories2.sln</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p:cNvSpPr>
          <p:nvPr>
            <p:ph type="title"/>
          </p:nvPr>
        </p:nvSpPr>
        <p:spPr/>
        <p:txBody>
          <a:bodyPr/>
          <a:lstStyle/>
          <a:p>
            <a:r>
              <a:rPr lang="en-GB" smtClean="0"/>
              <a:t>Summary</a:t>
            </a:r>
            <a:endParaRPr lang="en-US" smtClean="0"/>
          </a:p>
        </p:txBody>
      </p:sp>
      <p:sp>
        <p:nvSpPr>
          <p:cNvPr id="32771" name="Rectangle 3"/>
          <p:cNvSpPr>
            <a:spLocks noGrp="1"/>
          </p:cNvSpPr>
          <p:nvPr>
            <p:ph type="body" idx="1"/>
          </p:nvPr>
        </p:nvSpPr>
        <p:spPr/>
        <p:txBody>
          <a:bodyPr/>
          <a:lstStyle/>
          <a:p>
            <a:pPr marL="609600" indent="-609600">
              <a:defRPr/>
            </a:pPr>
            <a:r>
              <a:rPr lang="en-GB" sz="2800" dirty="0" smtClean="0"/>
              <a:t>Comments can be added to make code more readable</a:t>
            </a:r>
          </a:p>
          <a:p>
            <a:pPr marL="609600" indent="-609600">
              <a:defRPr/>
            </a:pPr>
            <a:r>
              <a:rPr lang="en-GB" sz="2800" dirty="0" smtClean="0"/>
              <a:t>We can create variables of different data types:</a:t>
            </a:r>
          </a:p>
          <a:p>
            <a:pPr marL="1009650" lvl="1" indent="-609600">
              <a:defRPr/>
            </a:pPr>
            <a:r>
              <a:rPr lang="en-GB" sz="2000" dirty="0" smtClean="0"/>
              <a:t>String</a:t>
            </a:r>
          </a:p>
          <a:p>
            <a:pPr marL="1009650" lvl="1" indent="-609600">
              <a:defRPr/>
            </a:pPr>
            <a:r>
              <a:rPr lang="en-GB" sz="2000" dirty="0" err="1" smtClean="0"/>
              <a:t>int</a:t>
            </a:r>
            <a:endParaRPr lang="en-GB" sz="2000" dirty="0" smtClean="0"/>
          </a:p>
          <a:p>
            <a:pPr marL="1009650" lvl="1" indent="-609600">
              <a:defRPr/>
            </a:pPr>
            <a:r>
              <a:rPr lang="en-GB" sz="2000" dirty="0" smtClean="0"/>
              <a:t>double</a:t>
            </a:r>
          </a:p>
          <a:p>
            <a:pPr marL="1009650" lvl="1" indent="-609600">
              <a:defRPr/>
            </a:pPr>
            <a:r>
              <a:rPr lang="en-GB" sz="2000" dirty="0" smtClean="0"/>
              <a:t>char</a:t>
            </a:r>
          </a:p>
          <a:p>
            <a:pPr marL="590550" indent="-533400">
              <a:defRPr/>
            </a:pPr>
            <a:r>
              <a:rPr lang="en-GB" sz="2800" dirty="0" smtClean="0"/>
              <a:t>Expressions can be combined with operators to perform calculations</a:t>
            </a:r>
          </a:p>
          <a:p>
            <a:pPr marL="609600" indent="-609600">
              <a:defRPr/>
            </a:pPr>
            <a:r>
              <a:rPr lang="en-GB" sz="2800" dirty="0" smtClean="0"/>
              <a:t>Constants are useful for storing fixed data values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KitKatCalories2 program</a:t>
            </a:r>
            <a:endParaRPr lang="en-US" dirty="0"/>
          </a:p>
        </p:txBody>
      </p:sp>
      <p:sp>
        <p:nvSpPr>
          <p:cNvPr id="7" name="Subtitle 6"/>
          <p:cNvSpPr>
            <a:spLocks noGrp="1"/>
          </p:cNvSpPr>
          <p:nvPr>
            <p:ph type="subTitle" idx="1"/>
          </p:nvPr>
        </p:nvSpPr>
        <p:spPr/>
        <p:txBody>
          <a:bodyPr/>
          <a:lstStyle/>
          <a:p>
            <a:r>
              <a:rPr lang="en-US" dirty="0" smtClean="0"/>
              <a:t>Full Code Listing</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878532"/>
          </a:xfrm>
        </p:spPr>
        <p:txBody>
          <a:bodyPr wrap="square">
            <a:spAutoFit/>
          </a:bodyPr>
          <a:lstStyle/>
          <a:p>
            <a:pPr eaLnBrk="1" hangingPunct="1">
              <a:buNone/>
            </a:pPr>
            <a:r>
              <a:rPr lang="en-US" sz="2000" dirty="0" smtClean="0">
                <a:latin typeface="Consolas" pitchFamily="49" charset="0"/>
                <a:cs typeface="Consolas" pitchFamily="49" charset="0"/>
              </a:rPr>
              <a:t>static void Main(string[] </a:t>
            </a:r>
            <a:r>
              <a:rPr lang="en-US" sz="2000" dirty="0" err="1" smtClean="0">
                <a:latin typeface="Consolas" pitchFamily="49" charset="0"/>
                <a:cs typeface="Consolas" pitchFamily="49" charset="0"/>
              </a:rPr>
              <a:t>args</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a:t>
            </a:r>
          </a:p>
          <a:p>
            <a:pPr eaLnBrk="1" hangingPunct="1">
              <a:buNone/>
            </a:pPr>
            <a:r>
              <a:rPr lang="en-US" sz="2000" dirty="0" smtClean="0">
                <a:solidFill>
                  <a:srgbClr val="00B050"/>
                </a:solidFill>
                <a:latin typeface="Consolas" pitchFamily="49" charset="0"/>
                <a:cs typeface="Consolas" pitchFamily="49" charset="0"/>
              </a:rPr>
              <a:t>    // Declare constants</a:t>
            </a:r>
          </a:p>
          <a:p>
            <a:pPr eaLnBrk="1" hangingPunct="1">
              <a:buNone/>
            </a:pPr>
            <a:r>
              <a:rPr lang="en-US" sz="2000" dirty="0" smtClean="0">
                <a:latin typeface="Consolas" pitchFamily="49" charset="0"/>
                <a:cs typeface="Consolas" pitchFamily="49" charset="0"/>
              </a:rPr>
              <a:t>    const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iKITKATCAL</a:t>
            </a:r>
            <a:r>
              <a:rPr lang="en-US" sz="2000" dirty="0" smtClean="0">
                <a:latin typeface="Consolas" pitchFamily="49" charset="0"/>
                <a:cs typeface="Consolas" pitchFamily="49" charset="0"/>
              </a:rPr>
              <a:t> = 250;</a:t>
            </a:r>
          </a:p>
          <a:p>
            <a:pPr eaLnBrk="1" hangingPunct="1">
              <a:buNone/>
            </a:pPr>
            <a:r>
              <a:rPr lang="en-US" sz="2000" dirty="0" smtClean="0">
                <a:latin typeface="Consolas" pitchFamily="49" charset="0"/>
                <a:cs typeface="Consolas" pitchFamily="49" charset="0"/>
              </a:rPr>
              <a:t>    const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iWEEKSINYEAR</a:t>
            </a:r>
            <a:r>
              <a:rPr lang="en-US" sz="2000" dirty="0" smtClean="0">
                <a:latin typeface="Consolas" pitchFamily="49" charset="0"/>
                <a:cs typeface="Consolas" pitchFamily="49" charset="0"/>
              </a:rPr>
              <a:t> = 52;</a:t>
            </a:r>
          </a:p>
          <a:p>
            <a:pPr eaLnBrk="1" hangingPunct="1">
              <a:buNone/>
            </a:pPr>
            <a:endParaRPr lang="en-US" sz="2000" dirty="0" smtClean="0">
              <a:latin typeface="Consolas" pitchFamily="49" charset="0"/>
              <a:cs typeface="Consolas" pitchFamily="49" charset="0"/>
            </a:endParaRPr>
          </a:p>
          <a:p>
            <a:pPr eaLnBrk="1" hangingPunct="1">
              <a:buNone/>
            </a:pPr>
            <a:r>
              <a:rPr lang="en-US" sz="2000" dirty="0" smtClean="0">
                <a:latin typeface="Consolas" pitchFamily="49" charset="0"/>
                <a:cs typeface="Consolas" pitchFamily="49" charset="0"/>
              </a:rPr>
              <a:t>    </a:t>
            </a:r>
            <a:r>
              <a:rPr lang="en-US" sz="2000" dirty="0" smtClean="0">
                <a:solidFill>
                  <a:srgbClr val="00B050"/>
                </a:solidFill>
                <a:latin typeface="Consolas" pitchFamily="49" charset="0"/>
                <a:cs typeface="Consolas" pitchFamily="49" charset="0"/>
              </a:rPr>
              <a:t>// Declare variables</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iKitKatsWeek</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iKitKatsYear</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int</a:t>
            </a: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iCaloriesYear</a:t>
            </a:r>
            <a:r>
              <a:rPr lang="en-US" sz="2000" dirty="0" smtClean="0">
                <a:latin typeface="Consolas" pitchFamily="49" charset="0"/>
                <a:cs typeface="Consolas" pitchFamily="49" charset="0"/>
              </a:rPr>
              <a:t>;</a:t>
            </a:r>
          </a:p>
          <a:p>
            <a:pPr eaLnBrk="1" hangingPunct="1">
              <a:buNone/>
            </a:pPr>
            <a:endParaRPr lang="en-US" sz="2000" dirty="0" smtClean="0">
              <a:latin typeface="Consolas" pitchFamily="49" charset="0"/>
              <a:cs typeface="Consolas" pitchFamily="49" charset="0"/>
            </a:endParaRPr>
          </a:p>
          <a:p>
            <a:pPr eaLnBrk="1" hangingPunct="1">
              <a:buNone/>
            </a:pPr>
            <a:r>
              <a:rPr lang="en-US" sz="2000" dirty="0" smtClean="0">
                <a:latin typeface="Consolas" pitchFamily="49" charset="0"/>
                <a:cs typeface="Consolas" pitchFamily="49" charset="0"/>
              </a:rPr>
              <a:t>    </a:t>
            </a:r>
            <a:r>
              <a:rPr lang="en-US" sz="2000" dirty="0" smtClean="0">
                <a:solidFill>
                  <a:srgbClr val="00B050"/>
                </a:solidFill>
                <a:latin typeface="Consolas" pitchFamily="49" charset="0"/>
                <a:cs typeface="Consolas" pitchFamily="49" charset="0"/>
              </a:rPr>
              <a:t>// Read in number of </a:t>
            </a:r>
            <a:r>
              <a:rPr lang="en-US" sz="2000" dirty="0" err="1" smtClean="0">
                <a:solidFill>
                  <a:srgbClr val="00B050"/>
                </a:solidFill>
                <a:latin typeface="Consolas" pitchFamily="49" charset="0"/>
                <a:cs typeface="Consolas" pitchFamily="49" charset="0"/>
              </a:rPr>
              <a:t>kitkats</a:t>
            </a:r>
            <a:r>
              <a:rPr lang="en-US" sz="2000" dirty="0" smtClean="0">
                <a:solidFill>
                  <a:srgbClr val="00B050"/>
                </a:solidFill>
                <a:latin typeface="Consolas" pitchFamily="49" charset="0"/>
                <a:cs typeface="Consolas" pitchFamily="49" charset="0"/>
              </a:rPr>
              <a:t> eaten in a week</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a:t>
            </a:r>
            <a:r>
              <a:rPr lang="en-US" sz="2000" dirty="0" smtClean="0">
                <a:latin typeface="Consolas" pitchFamily="49" charset="0"/>
                <a:cs typeface="Consolas" pitchFamily="49" charset="0"/>
              </a:rPr>
              <a:t>("How many chunky </a:t>
            </a:r>
            <a:r>
              <a:rPr lang="en-US" sz="2000" dirty="0" err="1" smtClean="0">
                <a:latin typeface="Consolas" pitchFamily="49" charset="0"/>
                <a:cs typeface="Consolas" pitchFamily="49" charset="0"/>
              </a:rPr>
              <a:t>kitkats</a:t>
            </a:r>
            <a:r>
              <a:rPr lang="en-US" sz="2000" dirty="0" smtClean="0">
                <a:latin typeface="Consolas" pitchFamily="49" charset="0"/>
                <a:cs typeface="Consolas" pitchFamily="49" charset="0"/>
              </a:rPr>
              <a:t> do you eat in</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                 a week? ");</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iKitKatsWeek</a:t>
            </a:r>
            <a:r>
              <a:rPr lang="en-US" sz="2000" dirty="0" smtClean="0">
                <a:latin typeface="Consolas" pitchFamily="49" charset="0"/>
                <a:cs typeface="Consolas" pitchFamily="49" charset="0"/>
              </a:rPr>
              <a:t> = Convert.ToInt32(</a:t>
            </a:r>
            <a:r>
              <a:rPr lang="en-US" sz="2000" dirty="0" err="1" smtClean="0">
                <a:latin typeface="Consolas" pitchFamily="49" charset="0"/>
                <a:cs typeface="Consolas" pitchFamily="49" charset="0"/>
              </a:rPr>
              <a:t>Console.ReadLine</a:t>
            </a:r>
            <a:r>
              <a:rPr lang="en-US" sz="2000" dirty="0" smtClean="0">
                <a:latin typeface="Consolas" pitchFamily="49" charset="0"/>
                <a:cs typeface="Consolas" pitchFamily="49" charset="0"/>
              </a:rPr>
              <a:t>());</a:t>
            </a:r>
          </a:p>
          <a:p>
            <a:pPr eaLnBrk="1" hangingPunct="1">
              <a:buNone/>
            </a:pPr>
            <a:endParaRPr lang="en-US" sz="2000" dirty="0" smtClean="0">
              <a:latin typeface="Consolas" pitchFamily="49" charset="0"/>
              <a:cs typeface="Consolas" pitchFamily="49"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816977"/>
          </a:xfrm>
        </p:spPr>
        <p:txBody>
          <a:bodyPr wrap="square">
            <a:spAutoFit/>
          </a:bodyPr>
          <a:lstStyle/>
          <a:p>
            <a:pPr eaLnBrk="1" hangingPunct="1">
              <a:buNone/>
            </a:pPr>
            <a:r>
              <a:rPr lang="en-US" sz="2000" dirty="0" smtClean="0">
                <a:latin typeface="Consolas" pitchFamily="49" charset="0"/>
                <a:cs typeface="Consolas" pitchFamily="49" charset="0"/>
              </a:rPr>
              <a:t>    </a:t>
            </a:r>
            <a:r>
              <a:rPr lang="en-US" sz="2000" dirty="0" smtClean="0">
                <a:solidFill>
                  <a:srgbClr val="00B050"/>
                </a:solidFill>
                <a:latin typeface="Consolas" pitchFamily="49" charset="0"/>
                <a:cs typeface="Consolas" pitchFamily="49" charset="0"/>
              </a:rPr>
              <a:t>// Calculate number </a:t>
            </a:r>
            <a:r>
              <a:rPr lang="en-US" sz="2000" dirty="0" err="1" smtClean="0">
                <a:solidFill>
                  <a:srgbClr val="00B050"/>
                </a:solidFill>
                <a:latin typeface="Consolas" pitchFamily="49" charset="0"/>
                <a:cs typeface="Consolas" pitchFamily="49" charset="0"/>
              </a:rPr>
              <a:t>kitkats</a:t>
            </a:r>
            <a:r>
              <a:rPr lang="en-US" sz="2000" dirty="0" smtClean="0">
                <a:solidFill>
                  <a:srgbClr val="00B050"/>
                </a:solidFill>
                <a:latin typeface="Consolas" pitchFamily="49" charset="0"/>
                <a:cs typeface="Consolas" pitchFamily="49" charset="0"/>
              </a:rPr>
              <a:t> eaten in a year</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iKitKatsYear</a:t>
            </a:r>
            <a:r>
              <a:rPr lang="en-US" sz="2000" dirty="0" smtClean="0">
                <a:latin typeface="Consolas" pitchFamily="49" charset="0"/>
                <a:cs typeface="Consolas" pitchFamily="49" charset="0"/>
              </a:rPr>
              <a:t> = </a:t>
            </a:r>
            <a:r>
              <a:rPr lang="en-US" sz="2000" dirty="0" err="1" smtClean="0">
                <a:latin typeface="Consolas" pitchFamily="49" charset="0"/>
                <a:cs typeface="Consolas" pitchFamily="49" charset="0"/>
              </a:rPr>
              <a:t>iKitKatsWeek</a:t>
            </a:r>
            <a:r>
              <a:rPr lang="en-US" sz="2000" dirty="0" smtClean="0">
                <a:latin typeface="Consolas" pitchFamily="49" charset="0"/>
                <a:cs typeface="Consolas" pitchFamily="49" charset="0"/>
              </a:rPr>
              <a:t> * </a:t>
            </a:r>
            <a:r>
              <a:rPr lang="en-US" sz="2000" dirty="0" err="1" smtClean="0">
                <a:latin typeface="Consolas" pitchFamily="49" charset="0"/>
                <a:cs typeface="Consolas" pitchFamily="49" charset="0"/>
              </a:rPr>
              <a:t>iWEEKSINYEAR</a:t>
            </a:r>
            <a:r>
              <a:rPr lang="en-US" sz="2000" dirty="0" smtClean="0">
                <a:latin typeface="Consolas" pitchFamily="49" charset="0"/>
                <a:cs typeface="Consolas" pitchFamily="49" charset="0"/>
              </a:rPr>
              <a:t>;</a:t>
            </a:r>
          </a:p>
          <a:p>
            <a:pPr eaLnBrk="1" hangingPunct="1">
              <a:buNone/>
            </a:pPr>
            <a:endParaRPr lang="en-US" sz="2000" dirty="0" smtClean="0">
              <a:latin typeface="Consolas" pitchFamily="49" charset="0"/>
              <a:cs typeface="Consolas" pitchFamily="49" charset="0"/>
            </a:endParaRPr>
          </a:p>
          <a:p>
            <a:pPr eaLnBrk="1" hangingPunct="1">
              <a:buNone/>
            </a:pPr>
            <a:r>
              <a:rPr lang="en-US" sz="2000" dirty="0" smtClean="0">
                <a:latin typeface="Consolas" pitchFamily="49" charset="0"/>
                <a:cs typeface="Consolas" pitchFamily="49" charset="0"/>
              </a:rPr>
              <a:t>    </a:t>
            </a:r>
            <a:r>
              <a:rPr lang="en-US" sz="2000" dirty="0" smtClean="0">
                <a:solidFill>
                  <a:srgbClr val="00B050"/>
                </a:solidFill>
                <a:latin typeface="Consolas" pitchFamily="49" charset="0"/>
                <a:cs typeface="Consolas" pitchFamily="49" charset="0"/>
              </a:rPr>
              <a:t>// Calculate number of calories in a year</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iCaloriesYear</a:t>
            </a:r>
            <a:r>
              <a:rPr lang="en-US" sz="2000" dirty="0" smtClean="0">
                <a:latin typeface="Consolas" pitchFamily="49" charset="0"/>
                <a:cs typeface="Consolas" pitchFamily="49" charset="0"/>
              </a:rPr>
              <a:t> = </a:t>
            </a:r>
            <a:r>
              <a:rPr lang="en-US" sz="2000" dirty="0" err="1" smtClean="0">
                <a:latin typeface="Consolas" pitchFamily="49" charset="0"/>
                <a:cs typeface="Consolas" pitchFamily="49" charset="0"/>
              </a:rPr>
              <a:t>iKITKATCAL</a:t>
            </a:r>
            <a:r>
              <a:rPr lang="en-US" sz="2000" dirty="0" smtClean="0">
                <a:latin typeface="Consolas" pitchFamily="49" charset="0"/>
                <a:cs typeface="Consolas" pitchFamily="49" charset="0"/>
              </a:rPr>
              <a:t> * </a:t>
            </a:r>
            <a:r>
              <a:rPr lang="en-US" sz="2000" dirty="0" err="1" smtClean="0">
                <a:latin typeface="Consolas" pitchFamily="49" charset="0"/>
                <a:cs typeface="Consolas" pitchFamily="49" charset="0"/>
              </a:rPr>
              <a:t>iKitKatsYear</a:t>
            </a:r>
            <a:r>
              <a:rPr lang="en-US" sz="2000" dirty="0" smtClean="0">
                <a:latin typeface="Consolas" pitchFamily="49" charset="0"/>
                <a:cs typeface="Consolas" pitchFamily="49" charset="0"/>
              </a:rPr>
              <a:t>;</a:t>
            </a:r>
          </a:p>
          <a:p>
            <a:pPr eaLnBrk="1" hangingPunct="1">
              <a:buNone/>
            </a:pPr>
            <a:endParaRPr lang="en-US" sz="2000" dirty="0" smtClean="0">
              <a:latin typeface="Consolas" pitchFamily="49" charset="0"/>
              <a:cs typeface="Consolas" pitchFamily="49" charset="0"/>
            </a:endParaRPr>
          </a:p>
          <a:p>
            <a:pPr eaLnBrk="1" hangingPunct="1">
              <a:buNone/>
            </a:pPr>
            <a:r>
              <a:rPr lang="en-US" sz="2000" dirty="0" smtClean="0">
                <a:latin typeface="Consolas" pitchFamily="49" charset="0"/>
                <a:cs typeface="Consolas" pitchFamily="49" charset="0"/>
              </a:rPr>
              <a:t>    </a:t>
            </a:r>
            <a:r>
              <a:rPr lang="en-US" sz="2000" dirty="0" smtClean="0">
                <a:solidFill>
                  <a:srgbClr val="00B050"/>
                </a:solidFill>
                <a:latin typeface="Consolas" pitchFamily="49" charset="0"/>
                <a:cs typeface="Consolas" pitchFamily="49" charset="0"/>
              </a:rPr>
              <a:t>// Output results</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r>
              <a:rPr lang="en-US" sz="2000" dirty="0" err="1" smtClean="0">
                <a:latin typeface="Consolas" pitchFamily="49" charset="0"/>
                <a:cs typeface="Consolas" pitchFamily="49" charset="0"/>
              </a:rPr>
              <a:t>iKitKatsYear</a:t>
            </a:r>
            <a:r>
              <a:rPr lang="en-US" sz="2000" dirty="0" smtClean="0">
                <a:latin typeface="Consolas" pitchFamily="49" charset="0"/>
                <a:cs typeface="Consolas" pitchFamily="49" charset="0"/>
              </a:rPr>
              <a:t>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         " Chunky </a:t>
            </a:r>
            <a:r>
              <a:rPr lang="en-US" sz="2000" dirty="0" err="1" smtClean="0">
                <a:latin typeface="Consolas" pitchFamily="49" charset="0"/>
                <a:cs typeface="Consolas" pitchFamily="49" charset="0"/>
              </a:rPr>
              <a:t>KitKats</a:t>
            </a:r>
            <a:r>
              <a:rPr lang="en-US" sz="2000" dirty="0" smtClean="0">
                <a:latin typeface="Consolas" pitchFamily="49" charset="0"/>
                <a:cs typeface="Consolas" pitchFamily="49" charset="0"/>
              </a:rPr>
              <a:t> in a year is “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iCaloriesYear</a:t>
            </a:r>
            <a:r>
              <a:rPr lang="en-US" sz="2000" dirty="0" smtClean="0">
                <a:latin typeface="Consolas" pitchFamily="49" charset="0"/>
                <a:cs typeface="Consolas" pitchFamily="49" charset="0"/>
              </a:rPr>
              <a:t> + " calories!!");</a:t>
            </a:r>
          </a:p>
          <a:p>
            <a:pPr eaLnBrk="1" hangingPunct="1">
              <a:buNone/>
            </a:pPr>
            <a:r>
              <a:rPr lang="en-US" sz="2000" dirty="0" smtClean="0">
                <a:latin typeface="Consolas" pitchFamily="49" charset="0"/>
                <a:cs typeface="Consolas" pitchFamily="49" charset="0"/>
              </a:rPr>
              <a:t>      </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Console.WriteLine</a:t>
            </a:r>
            <a:r>
              <a:rPr lang="en-US" sz="2000" dirty="0" smtClean="0">
                <a:latin typeface="Consolas" pitchFamily="49" charset="0"/>
                <a:cs typeface="Consolas" pitchFamily="49" charset="0"/>
              </a:rPr>
              <a:t>("Press any key to close.");</a:t>
            </a:r>
          </a:p>
          <a:p>
            <a:pPr eaLnBrk="1" hangingPunct="1">
              <a:buNone/>
            </a:pPr>
            <a:r>
              <a:rPr lang="en-US" sz="2000" dirty="0" smtClean="0">
                <a:latin typeface="Consolas" pitchFamily="49" charset="0"/>
                <a:cs typeface="Consolas" pitchFamily="49" charset="0"/>
              </a:rPr>
              <a:t>    </a:t>
            </a:r>
            <a:r>
              <a:rPr lang="en-US" sz="2000" dirty="0" err="1" smtClean="0">
                <a:latin typeface="Consolas" pitchFamily="49" charset="0"/>
                <a:cs typeface="Consolas" pitchFamily="49" charset="0"/>
              </a:rPr>
              <a:t>Console.ReadKey</a:t>
            </a:r>
            <a:r>
              <a:rPr lang="en-US" sz="2000" dirty="0" smtClean="0">
                <a:latin typeface="Consolas" pitchFamily="49" charset="0"/>
                <a:cs typeface="Consolas" pitchFamily="49" charset="0"/>
              </a:rPr>
              <a:t>();</a:t>
            </a:r>
          </a:p>
          <a:p>
            <a:pPr eaLnBrk="1" hangingPunct="1">
              <a:buNone/>
            </a:pPr>
            <a:r>
              <a:rPr lang="en-US" sz="2000" dirty="0" smtClean="0">
                <a:latin typeface="Consolas" pitchFamily="49" charset="0"/>
                <a:cs typeface="Consolas" pitchFamily="49" charset="0"/>
              </a:rPr>
              <a:t>}</a:t>
            </a:r>
          </a:p>
        </p:txBody>
      </p:sp>
      <p:sp>
        <p:nvSpPr>
          <p:cNvPr id="5" name="Slide Number Placeholder 4"/>
          <p:cNvSpPr>
            <a:spLocks noGrp="1"/>
          </p:cNvSpPr>
          <p:nvPr>
            <p:ph type="sldNum" sz="quarter" idx="12"/>
          </p:nvPr>
        </p:nvSpPr>
        <p:spPr/>
        <p:txBody>
          <a:bodyPr/>
          <a:lstStyle/>
          <a:p>
            <a:pPr>
              <a:defRPr/>
            </a:pPr>
            <a:fld id="{1C0D1D00-D990-45F0-AF47-53AA2614D981}" type="slidenum">
              <a:rPr lang="en-US" smtClean="0"/>
              <a:pPr>
                <a:defRPr/>
              </a:pPr>
              <a:t>28</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GB" smtClean="0"/>
              <a:t>Comments</a:t>
            </a:r>
          </a:p>
        </p:txBody>
      </p:sp>
      <p:sp>
        <p:nvSpPr>
          <p:cNvPr id="19458" name="Content Placeholder 2"/>
          <p:cNvSpPr>
            <a:spLocks noGrp="1"/>
          </p:cNvSpPr>
          <p:nvPr>
            <p:ph idx="1"/>
          </p:nvPr>
        </p:nvSpPr>
        <p:spPr/>
        <p:txBody>
          <a:bodyPr/>
          <a:lstStyle/>
          <a:p>
            <a:pPr eaLnBrk="1" hangingPunct="1">
              <a:lnSpc>
                <a:spcPct val="90000"/>
              </a:lnSpc>
            </a:pPr>
            <a:r>
              <a:rPr lang="en-GB" sz="2800" dirty="0" smtClean="0"/>
              <a:t>Comments can be placed anywhere in a program to assist the reader of the source code</a:t>
            </a:r>
          </a:p>
          <a:p>
            <a:pPr eaLnBrk="1" hangingPunct="1">
              <a:lnSpc>
                <a:spcPct val="90000"/>
              </a:lnSpc>
            </a:pPr>
            <a:r>
              <a:rPr lang="en-GB" sz="2800" dirty="0" smtClean="0"/>
              <a:t>Comments have no effect on the execution of the program </a:t>
            </a:r>
          </a:p>
          <a:p>
            <a:pPr eaLnBrk="1" hangingPunct="1">
              <a:lnSpc>
                <a:spcPct val="90000"/>
              </a:lnSpc>
            </a:pPr>
            <a:r>
              <a:rPr lang="en-GB" sz="2800" dirty="0" smtClean="0"/>
              <a:t>They </a:t>
            </a:r>
            <a:r>
              <a:rPr lang="en-GB" sz="2800" b="1" u="sng" dirty="0" smtClean="0"/>
              <a:t>DO NOT</a:t>
            </a:r>
            <a:r>
              <a:rPr lang="en-GB" sz="2800" dirty="0" smtClean="0"/>
              <a:t> appear as program output.</a:t>
            </a:r>
          </a:p>
          <a:p>
            <a:pPr eaLnBrk="1" hangingPunct="1">
              <a:lnSpc>
                <a:spcPct val="90000"/>
              </a:lnSpc>
            </a:pPr>
            <a:r>
              <a:rPr lang="en-GB" sz="2800" dirty="0" smtClean="0"/>
              <a:t>A comment is indicated by //</a:t>
            </a:r>
          </a:p>
          <a:p>
            <a:pPr eaLnBrk="1" hangingPunct="1">
              <a:lnSpc>
                <a:spcPct val="90000"/>
              </a:lnSpc>
            </a:pPr>
            <a:r>
              <a:rPr lang="en-GB" sz="2800" dirty="0" smtClean="0"/>
              <a:t>Anything after this on a line is ignored</a:t>
            </a:r>
          </a:p>
          <a:p>
            <a:pPr eaLnBrk="1" hangingPunct="1">
              <a:lnSpc>
                <a:spcPct val="90000"/>
              </a:lnSpc>
            </a:pPr>
            <a:endParaRPr lang="en-GB" sz="1400" dirty="0" smtClean="0"/>
          </a:p>
          <a:p>
            <a:pPr algn="ctr" eaLnBrk="1" hangingPunct="1">
              <a:lnSpc>
                <a:spcPct val="90000"/>
              </a:lnSpc>
              <a:buFont typeface="Arial" charset="0"/>
              <a:buNone/>
            </a:pPr>
            <a:r>
              <a:rPr lang="en-GB" sz="2800" b="1" dirty="0" smtClean="0">
                <a:solidFill>
                  <a:srgbClr val="FF0000"/>
                </a:solidFill>
                <a:latin typeface="Courier New" pitchFamily="49" charset="0"/>
                <a:cs typeface="Courier New" pitchFamily="49" charset="0"/>
              </a:rPr>
              <a:t>// this is a comment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 of Comments</a:t>
            </a:r>
            <a:endParaRPr lang="en-US" dirty="0"/>
          </a:p>
        </p:txBody>
      </p:sp>
      <p:sp>
        <p:nvSpPr>
          <p:cNvPr id="3" name="Content Placeholder 2"/>
          <p:cNvSpPr>
            <a:spLocks noGrp="1"/>
          </p:cNvSpPr>
          <p:nvPr>
            <p:ph idx="1"/>
          </p:nvPr>
        </p:nvSpPr>
        <p:spPr/>
        <p:txBody>
          <a:bodyPr/>
          <a:lstStyle/>
          <a:p>
            <a:pPr eaLnBrk="1" hangingPunct="1">
              <a:lnSpc>
                <a:spcPct val="90000"/>
              </a:lnSpc>
            </a:pPr>
            <a:r>
              <a:rPr lang="en-GB" sz="2800" dirty="0" smtClean="0"/>
              <a:t>Uses of comments:</a:t>
            </a:r>
          </a:p>
          <a:p>
            <a:pPr lvl="1" eaLnBrk="1" hangingPunct="1"/>
            <a:r>
              <a:rPr lang="en-GB" sz="2400" dirty="0" smtClean="0"/>
              <a:t>As a header to describe the program or file - author, date, version etc.</a:t>
            </a:r>
          </a:p>
          <a:p>
            <a:pPr lvl="1" eaLnBrk="1" hangingPunct="1"/>
            <a:r>
              <a:rPr lang="en-GB" sz="2400" dirty="0" smtClean="0"/>
              <a:t>To provide a description of a variable or other type of data (where the name requires additional explanation).</a:t>
            </a:r>
          </a:p>
          <a:p>
            <a:pPr lvl="1" eaLnBrk="1" hangingPunct="1"/>
            <a:r>
              <a:rPr lang="en-GB" sz="2400" dirty="0" smtClean="0"/>
              <a:t>To describe a complicated piece of functionality.</a:t>
            </a:r>
            <a:endParaRPr lang="en-GB" dirty="0" smtClean="0"/>
          </a:p>
          <a:p>
            <a:pPr eaLnBrk="1" hangingPunct="1"/>
            <a:r>
              <a:rPr lang="en-GB" sz="2800" dirty="0" smtClean="0"/>
              <a:t>Don’t use comments when the purpose of the code is obvious.</a:t>
            </a:r>
          </a:p>
          <a:p>
            <a:pPr eaLnBrk="1" hangingPunct="1"/>
            <a:r>
              <a:rPr lang="en-GB" sz="2800" dirty="0" smtClean="0"/>
              <a:t>Too many comments can make a program harder to follow!</a:t>
            </a:r>
          </a:p>
          <a:p>
            <a:pPr>
              <a:buNone/>
            </a:pPr>
            <a:endParaRPr lang="en-US" sz="4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3"/>
          <p:cNvSpPr>
            <a:spLocks noGrp="1"/>
          </p:cNvSpPr>
          <p:nvPr>
            <p:ph type="ctrTitle"/>
          </p:nvPr>
        </p:nvSpPr>
        <p:spPr/>
        <p:txBody>
          <a:bodyPr/>
          <a:lstStyle/>
          <a:p>
            <a:r>
              <a:rPr lang="en-GB" dirty="0" smtClean="0"/>
              <a:t>Demonstration</a:t>
            </a:r>
          </a:p>
        </p:txBody>
      </p:sp>
      <p:sp>
        <p:nvSpPr>
          <p:cNvPr id="5" name="Subtitle 4"/>
          <p:cNvSpPr>
            <a:spLocks noGrp="1"/>
          </p:cNvSpPr>
          <p:nvPr>
            <p:ph type="subTitle" idx="1"/>
          </p:nvPr>
        </p:nvSpPr>
        <p:spPr/>
        <p:txBody>
          <a:bodyPr/>
          <a:lstStyle/>
          <a:p>
            <a:pPr>
              <a:defRPr/>
            </a:pPr>
            <a:r>
              <a:rPr lang="en-GB" dirty="0" smtClean="0"/>
              <a:t>MessyCode.sln</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r>
              <a:rPr lang="en-GB" smtClean="0"/>
              <a:t>Data Types</a:t>
            </a:r>
          </a:p>
        </p:txBody>
      </p:sp>
      <p:sp>
        <p:nvSpPr>
          <p:cNvPr id="25602" name="Rectangle 3"/>
          <p:cNvSpPr>
            <a:spLocks noGrp="1" noChangeArrowheads="1"/>
          </p:cNvSpPr>
          <p:nvPr>
            <p:ph type="body" idx="1"/>
          </p:nvPr>
        </p:nvSpPr>
        <p:spPr>
          <a:xfrm>
            <a:off x="228600" y="1600200"/>
            <a:ext cx="8686800" cy="4495800"/>
          </a:xfrm>
        </p:spPr>
        <p:txBody>
          <a:bodyPr/>
          <a:lstStyle/>
          <a:p>
            <a:r>
              <a:rPr lang="en-GB" b="1" i="1" smtClean="0"/>
              <a:t>String</a:t>
            </a:r>
            <a:r>
              <a:rPr lang="en-GB" smtClean="0"/>
              <a:t>: sequence of characters of a particular length e.g. Liz, the cat sat on the mat</a:t>
            </a:r>
          </a:p>
          <a:p>
            <a:r>
              <a:rPr lang="en-GB" b="1" i="1" smtClean="0"/>
              <a:t>integer</a:t>
            </a:r>
            <a:r>
              <a:rPr lang="en-GB" smtClean="0"/>
              <a:t>: whole numbers e.g. 10, 1012, -41</a:t>
            </a:r>
          </a:p>
          <a:p>
            <a:r>
              <a:rPr lang="en-GB" b="1" i="1" smtClean="0"/>
              <a:t>double</a:t>
            </a:r>
            <a:r>
              <a:rPr lang="en-GB" smtClean="0"/>
              <a:t>: decimals e.g. 1.09, 321.1, 0.8</a:t>
            </a:r>
          </a:p>
          <a:p>
            <a:r>
              <a:rPr lang="en-GB" b="1" i="1" smtClean="0"/>
              <a:t>character</a:t>
            </a:r>
            <a:r>
              <a:rPr lang="en-GB" smtClean="0"/>
              <a:t>: any single character in the ASCII character set e.g. a, G, &gt;, £</a:t>
            </a:r>
            <a:br>
              <a:rPr lang="en-GB" smtClean="0"/>
            </a:br>
            <a:r>
              <a:rPr lang="en-GB" smtClean="0"/>
              <a:t>Depending on context the digits 0-9 can be stored as character variables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685800" y="152400"/>
            <a:ext cx="7772400" cy="1143000"/>
          </a:xfrm>
        </p:spPr>
        <p:txBody>
          <a:bodyPr/>
          <a:lstStyle/>
          <a:p>
            <a:r>
              <a:rPr lang="en-GB" smtClean="0"/>
              <a:t>Variable Naming Convention</a:t>
            </a:r>
          </a:p>
        </p:txBody>
      </p:sp>
      <p:sp>
        <p:nvSpPr>
          <p:cNvPr id="27650" name="Rectangle 3"/>
          <p:cNvSpPr>
            <a:spLocks noGrp="1" noChangeArrowheads="1"/>
          </p:cNvSpPr>
          <p:nvPr>
            <p:ph type="body" idx="1"/>
          </p:nvPr>
        </p:nvSpPr>
        <p:spPr>
          <a:xfrm>
            <a:off x="533400" y="1412776"/>
            <a:ext cx="8153400" cy="4835624"/>
          </a:xfrm>
        </p:spPr>
        <p:txBody>
          <a:bodyPr/>
          <a:lstStyle/>
          <a:p>
            <a:pPr marL="292100" indent="-292100"/>
            <a:r>
              <a:rPr lang="en-GB" sz="2800" dirty="0" smtClean="0"/>
              <a:t>The name should be descriptive and prefixed by a lower-case character or characters indicating its type</a:t>
            </a:r>
          </a:p>
          <a:p>
            <a:pPr marL="292100" indent="-292100"/>
            <a:r>
              <a:rPr lang="en-GB" sz="2800" dirty="0" smtClean="0"/>
              <a:t>Following the prefix should be an upper-case letter</a:t>
            </a:r>
          </a:p>
          <a:p>
            <a:pPr marL="292100" indent="-292100"/>
            <a:r>
              <a:rPr lang="en-GB" sz="2800" dirty="0" smtClean="0"/>
              <a:t>There should be no spaces between words in the name and the first letter of each word should be in upper-case</a:t>
            </a:r>
          </a:p>
          <a:p>
            <a:pPr marL="292100" indent="-292100"/>
            <a:r>
              <a:rPr lang="en-GB" sz="2800" dirty="0" smtClean="0"/>
              <a:t>The characters allowed in variable names are letters (a-z, A-Z) and digits (0-9)</a:t>
            </a:r>
          </a:p>
          <a:p>
            <a:pPr marL="292100" indent="-292100"/>
            <a:endParaRPr lang="en-GB" sz="900" dirty="0" smtClean="0"/>
          </a:p>
          <a:p>
            <a:pPr marL="292100" indent="-292100">
              <a:buFontTx/>
              <a:buNone/>
            </a:pPr>
            <a:r>
              <a:rPr lang="en-GB" sz="2400" dirty="0" smtClean="0"/>
              <a:t>Note: This is a naming “</a:t>
            </a:r>
            <a:r>
              <a:rPr lang="en-GB" sz="2400" i="1" dirty="0" smtClean="0"/>
              <a:t>convention</a:t>
            </a:r>
            <a:r>
              <a:rPr lang="en-GB" sz="2400" dirty="0" smtClean="0"/>
              <a:t>” to  help identify variables in your code and is not a restriction imposed by C# which has  a less-restrictive set of </a:t>
            </a:r>
            <a:r>
              <a:rPr lang="en-GB" sz="2400" i="1" dirty="0" smtClean="0"/>
              <a:t>“syntax rules”</a:t>
            </a:r>
            <a:r>
              <a:rPr lang="en-GB" sz="2400" dirty="0" smtClean="0"/>
              <a:t> on variable naming.</a:t>
            </a:r>
          </a:p>
          <a:p>
            <a:pPr marL="857250" lvl="1">
              <a:buFontTx/>
              <a:buNone/>
            </a:pPr>
            <a:endParaRPr lang="en-GB"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542925" y="1611313"/>
          <a:ext cx="8275638" cy="5099050"/>
        </p:xfrm>
        <a:graphic>
          <a:graphicData uri="http://schemas.openxmlformats.org/presentationml/2006/ole">
            <p:oleObj spid="_x0000_s1026" name="Document" r:id="rId4" imgW="7655380" imgH="4602658" progId="Word.Document.8">
              <p:embed/>
            </p:oleObj>
          </a:graphicData>
        </a:graphic>
      </p:graphicFrame>
      <p:sp>
        <p:nvSpPr>
          <p:cNvPr id="1027" name="Rectangle 8"/>
          <p:cNvSpPr>
            <a:spLocks noGrp="1" noChangeArrowheads="1"/>
          </p:cNvSpPr>
          <p:nvPr>
            <p:ph type="title"/>
          </p:nvPr>
        </p:nvSpPr>
        <p:spPr/>
        <p:txBody>
          <a:bodyPr/>
          <a:lstStyle/>
          <a:p>
            <a:r>
              <a:rPr lang="en-GB" smtClean="0"/>
              <a:t>C# Variable Types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GB" smtClean="0"/>
              <a:t>Variable Declaration</a:t>
            </a:r>
          </a:p>
        </p:txBody>
      </p:sp>
      <p:sp>
        <p:nvSpPr>
          <p:cNvPr id="32770" name="Rectangle 3"/>
          <p:cNvSpPr>
            <a:spLocks noGrp="1" noChangeArrowheads="1"/>
          </p:cNvSpPr>
          <p:nvPr>
            <p:ph type="body" idx="4294967295"/>
          </p:nvPr>
        </p:nvSpPr>
        <p:spPr>
          <a:xfrm>
            <a:off x="228600" y="1371600"/>
            <a:ext cx="8458200" cy="4724400"/>
          </a:xfrm>
        </p:spPr>
        <p:txBody>
          <a:bodyPr/>
          <a:lstStyle/>
          <a:p>
            <a:r>
              <a:rPr lang="en-GB" sz="2800" smtClean="0"/>
              <a:t>Before using a variable it must be “declared”. For example: </a:t>
            </a:r>
          </a:p>
          <a:p>
            <a:endParaRPr lang="en-GB" sz="700" smtClean="0"/>
          </a:p>
          <a:p>
            <a:pPr lvl="2">
              <a:buFontTx/>
              <a:buNone/>
            </a:pPr>
            <a:r>
              <a:rPr lang="en-GB" sz="2800" b="1" smtClean="0">
                <a:latin typeface="Courier New" pitchFamily="49" charset="0"/>
              </a:rPr>
              <a:t>int iAge;</a:t>
            </a:r>
            <a:endParaRPr lang="en-GB" smtClean="0"/>
          </a:p>
          <a:p>
            <a:endParaRPr lang="en-GB" sz="700" smtClean="0"/>
          </a:p>
          <a:p>
            <a:r>
              <a:rPr lang="en-GB" sz="2800" smtClean="0"/>
              <a:t>Variables should be declared together at the top of the program.</a:t>
            </a:r>
          </a:p>
          <a:p>
            <a:r>
              <a:rPr lang="en-GB" sz="2800" smtClean="0"/>
              <a:t>Multiple variables of the same type can be declared in one statement, separated by commas</a:t>
            </a:r>
          </a:p>
          <a:p>
            <a:r>
              <a:rPr lang="en-GB" sz="2800" smtClean="0"/>
              <a:t>Declaring a variable does not give it a value. This must be done with an assignment statement using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926</TotalTime>
  <Words>2242</Words>
  <Application>Microsoft Office PowerPoint</Application>
  <PresentationFormat>On-screen Show (4:3)</PresentationFormat>
  <Paragraphs>267</Paragraphs>
  <Slides>28</Slides>
  <Notes>17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Office Theme</vt:lpstr>
      <vt:lpstr>Document</vt:lpstr>
      <vt:lpstr>FUNDAMENTALS OF COMPUTING INTRODUCTION TO PROGRAMMING</vt:lpstr>
      <vt:lpstr>Objectives</vt:lpstr>
      <vt:lpstr>Comments</vt:lpstr>
      <vt:lpstr>Uses of Comments</vt:lpstr>
      <vt:lpstr>Demonstration</vt:lpstr>
      <vt:lpstr>Data Types</vt:lpstr>
      <vt:lpstr>Variable Naming Convention</vt:lpstr>
      <vt:lpstr>C# Variable Types</vt:lpstr>
      <vt:lpstr>Variable Declaration</vt:lpstr>
      <vt:lpstr>Assignment</vt:lpstr>
      <vt:lpstr>More complicated assignment</vt:lpstr>
      <vt:lpstr>Reading a numeric value from the user</vt:lpstr>
      <vt:lpstr>Case Study: KitKat Calories!</vt:lpstr>
      <vt:lpstr>What information do we need?</vt:lpstr>
      <vt:lpstr>Calculations</vt:lpstr>
      <vt:lpstr>Exercise 1</vt:lpstr>
      <vt:lpstr>Exercise 2</vt:lpstr>
      <vt:lpstr>Demonstration</vt:lpstr>
      <vt:lpstr>Constants</vt:lpstr>
      <vt:lpstr>Declaration of Constants</vt:lpstr>
      <vt:lpstr>Using Constants</vt:lpstr>
      <vt:lpstr>Demonstration</vt:lpstr>
      <vt:lpstr>Debugging</vt:lpstr>
      <vt:lpstr>Demonstration</vt:lpstr>
      <vt:lpstr>Summary</vt:lpstr>
      <vt:lpstr>KitKatCalories2 program</vt:lpstr>
      <vt:lpstr>Slide 27</vt:lpstr>
      <vt:lpstr>Slide 28</vt:lpstr>
    </vt:vector>
  </TitlesOfParts>
  <Company>University of Sunderland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COMPUTING INTRODUCTION TO PROGRAMMING</dc:title>
  <dc:creator>aaa</dc:creator>
  <cp:lastModifiedBy>cs0lwh</cp:lastModifiedBy>
  <cp:revision>140</cp:revision>
  <dcterms:created xsi:type="dcterms:W3CDTF">2009-09-15T09:28:12Z</dcterms:created>
  <dcterms:modified xsi:type="dcterms:W3CDTF">2012-10-15T08:34:56Z</dcterms:modified>
</cp:coreProperties>
</file>